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IBM Plex Sans"/>
      <p:regular r:id="rId28"/>
      <p:bold r:id="rId29"/>
      <p:italic r:id="rId30"/>
      <p:boldItalic r:id="rId31"/>
    </p:embeddedFont>
    <p:embeddedFont>
      <p:font typeface="IBM Plex Sans Light"/>
      <p:regular r:id="rId32"/>
      <p:bold r:id="rId33"/>
      <p:italic r:id="rId34"/>
      <p:boldItalic r:id="rId35"/>
    </p:embeddedFont>
    <p:embeddedFont>
      <p:font typeface="Lato"/>
      <p:regular r:id="rId36"/>
      <p:bold r:id="rId37"/>
      <p:italic r:id="rId38"/>
      <p:boldItalic r:id="rId39"/>
    </p:embeddedFont>
    <p:embeddedFont>
      <p:font typeface="Saira Condensed SemiBold"/>
      <p:regular r:id="rId40"/>
      <p:bold r:id="rId41"/>
    </p:embeddedFont>
    <p:embeddedFont>
      <p:font typeface="Saira Condensed Light"/>
      <p:regular r:id="rId42"/>
      <p:bold r:id="rId43"/>
    </p:embeddedFont>
    <p:embeddedFont>
      <p:font typeface="IBM Plex Sans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0">
          <p15:clr>
            <a:srgbClr val="A4A3A4"/>
          </p15:clr>
        </p15:guide>
        <p15:guide id="2" pos="3840">
          <p15:clr>
            <a:srgbClr val="A4A3A4"/>
          </p15:clr>
        </p15:guide>
        <p15:guide id="3" orient="horz" pos="2424">
          <p15:clr>
            <a:srgbClr val="A4A3A4"/>
          </p15:clr>
        </p15:guide>
        <p15:guide id="4" orient="horz" pos="3480">
          <p15:clr>
            <a:srgbClr val="A4A3A4"/>
          </p15:clr>
        </p15:guide>
        <p15:guide id="5" pos="1872">
          <p15:clr>
            <a:srgbClr val="A4A3A4"/>
          </p15:clr>
        </p15:guide>
        <p15:guide id="6" pos="56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0" orient="horz"/>
        <p:guide pos="3840"/>
        <p:guide pos="2424" orient="horz"/>
        <p:guide pos="3480" orient="horz"/>
        <p:guide pos="1872"/>
        <p:guide pos="56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CondensedSemiBold-regular.fntdata"/><Relationship Id="rId20" Type="http://schemas.openxmlformats.org/officeDocument/2006/relationships/slide" Target="slides/slide15.xml"/><Relationship Id="rId42" Type="http://schemas.openxmlformats.org/officeDocument/2006/relationships/font" Target="fonts/SairaCondensedLight-regular.fntdata"/><Relationship Id="rId41" Type="http://schemas.openxmlformats.org/officeDocument/2006/relationships/font" Target="fonts/SairaCondensedSemiBold-bold.fntdata"/><Relationship Id="rId22" Type="http://schemas.openxmlformats.org/officeDocument/2006/relationships/slide" Target="slides/slide17.xml"/><Relationship Id="rId44" Type="http://schemas.openxmlformats.org/officeDocument/2006/relationships/font" Target="fonts/IBMPlexSansSemiBold-regular.fntdata"/><Relationship Id="rId21" Type="http://schemas.openxmlformats.org/officeDocument/2006/relationships/slide" Target="slides/slide16.xml"/><Relationship Id="rId43" Type="http://schemas.openxmlformats.org/officeDocument/2006/relationships/font" Target="fonts/SairaCondensedLight-bold.fntdata"/><Relationship Id="rId24" Type="http://schemas.openxmlformats.org/officeDocument/2006/relationships/slide" Target="slides/slide19.xml"/><Relationship Id="rId46" Type="http://schemas.openxmlformats.org/officeDocument/2006/relationships/font" Target="fonts/IBMPlexSansSemiBold-italic.fntdata"/><Relationship Id="rId23" Type="http://schemas.openxmlformats.org/officeDocument/2006/relationships/slide" Target="slides/slide18.xml"/><Relationship Id="rId45" Type="http://schemas.openxmlformats.org/officeDocument/2006/relationships/font" Target="fonts/IBMPlexSa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IBMPlexSansSemiBold-boldItalic.fntdata"/><Relationship Id="rId28" Type="http://schemas.openxmlformats.org/officeDocument/2006/relationships/font" Target="fonts/IBMPlexSan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boldItalic.fntdata"/><Relationship Id="rId30" Type="http://schemas.openxmlformats.org/officeDocument/2006/relationships/font" Target="fonts/IBMPlexSans-italic.fntdata"/><Relationship Id="rId11" Type="http://schemas.openxmlformats.org/officeDocument/2006/relationships/slide" Target="slides/slide6.xml"/><Relationship Id="rId33" Type="http://schemas.openxmlformats.org/officeDocument/2006/relationships/font" Target="fonts/IBMPlexSansLight-bold.fntdata"/><Relationship Id="rId10" Type="http://schemas.openxmlformats.org/officeDocument/2006/relationships/slide" Target="slides/slide5.xml"/><Relationship Id="rId32" Type="http://schemas.openxmlformats.org/officeDocument/2006/relationships/font" Target="fonts/IBMPlexSansLight-regular.fntdata"/><Relationship Id="rId13" Type="http://schemas.openxmlformats.org/officeDocument/2006/relationships/slide" Target="slides/slide8.xml"/><Relationship Id="rId35" Type="http://schemas.openxmlformats.org/officeDocument/2006/relationships/font" Target="fonts/IBMPlexSansLight-boldItalic.fntdata"/><Relationship Id="rId12" Type="http://schemas.openxmlformats.org/officeDocument/2006/relationships/slide" Target="slides/slide7.xml"/><Relationship Id="rId34" Type="http://schemas.openxmlformats.org/officeDocument/2006/relationships/font" Target="fonts/IBMPlexSansLigh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72b44aea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a72b44aea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0" y="0"/>
            <a:ext cx="7531770" cy="6858000"/>
          </a:xfrm>
          <a:prstGeom prst="rect">
            <a:avLst/>
          </a:prstGeom>
          <a:noFill/>
          <a:ln>
            <a:noFill/>
          </a:ln>
        </p:spPr>
      </p:pic>
      <p:pic>
        <p:nvPicPr>
          <p:cNvPr descr="A picture containing shape&#10;&#10;Description automatically generated" id="16" name="Google Shape;16;p2"/>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17" name="Google Shape;17;p2"/>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68" name="Shape 68"/>
        <p:cNvGrpSpPr/>
        <p:nvPr/>
      </p:nvGrpSpPr>
      <p:grpSpPr>
        <a:xfrm>
          <a:off x="0" y="0"/>
          <a:ext cx="0" cy="0"/>
          <a:chOff x="0" y="0"/>
          <a:chExt cx="0" cy="0"/>
        </a:xfrm>
      </p:grpSpPr>
      <p:sp>
        <p:nvSpPr>
          <p:cNvPr id="69" name="Google Shape;69;p11"/>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a:off x="644773"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2" type="body"/>
          </p:nvPr>
        </p:nvSpPr>
        <p:spPr>
          <a:xfrm>
            <a:off x="4351622"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3" type="body"/>
          </p:nvPr>
        </p:nvSpPr>
        <p:spPr>
          <a:xfrm>
            <a:off x="8058471"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74" name="Shape 74"/>
        <p:cNvGrpSpPr/>
        <p:nvPr/>
      </p:nvGrpSpPr>
      <p:grpSpPr>
        <a:xfrm>
          <a:off x="0" y="0"/>
          <a:ext cx="0" cy="0"/>
          <a:chOff x="0" y="0"/>
          <a:chExt cx="0" cy="0"/>
        </a:xfrm>
      </p:grpSpPr>
      <p:sp>
        <p:nvSpPr>
          <p:cNvPr id="75" name="Google Shape;75;p12"/>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a:off x="644526"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2" type="body"/>
          </p:nvPr>
        </p:nvSpPr>
        <p:spPr>
          <a:xfrm>
            <a:off x="6400803"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3" type="body"/>
          </p:nvPr>
        </p:nvSpPr>
        <p:spPr>
          <a:xfrm>
            <a:off x="644526"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4" type="body"/>
          </p:nvPr>
        </p:nvSpPr>
        <p:spPr>
          <a:xfrm>
            <a:off x="6400803"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81" name="Shape 81"/>
        <p:cNvGrpSpPr/>
        <p:nvPr/>
      </p:nvGrpSpPr>
      <p:grpSpPr>
        <a:xfrm>
          <a:off x="0" y="0"/>
          <a:ext cx="0" cy="0"/>
          <a:chOff x="0" y="0"/>
          <a:chExt cx="0" cy="0"/>
        </a:xfrm>
      </p:grpSpPr>
      <p:sp>
        <p:nvSpPr>
          <p:cNvPr id="82" name="Google Shape;82;p13"/>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2" type="body"/>
          </p:nvPr>
        </p:nvSpPr>
        <p:spPr>
          <a:xfrm>
            <a:off x="644526"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3" type="body"/>
          </p:nvPr>
        </p:nvSpPr>
        <p:spPr>
          <a:xfrm>
            <a:off x="6400803"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4" type="body"/>
          </p:nvPr>
        </p:nvSpPr>
        <p:spPr>
          <a:xfrm>
            <a:off x="644526"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5" type="body"/>
          </p:nvPr>
        </p:nvSpPr>
        <p:spPr>
          <a:xfrm>
            <a:off x="6400803"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89" name="Shape 89"/>
        <p:cNvGrpSpPr/>
        <p:nvPr/>
      </p:nvGrpSpPr>
      <p:grpSpPr>
        <a:xfrm>
          <a:off x="0" y="0"/>
          <a:ext cx="0" cy="0"/>
          <a:chOff x="0" y="0"/>
          <a:chExt cx="0" cy="0"/>
        </a:xfrm>
      </p:grpSpPr>
      <p:sp>
        <p:nvSpPr>
          <p:cNvPr id="90" name="Google Shape;90;p14"/>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4"/>
          <p:cNvSpPr txBox="1"/>
          <p:nvPr>
            <p:ph idx="2" type="body"/>
          </p:nvPr>
        </p:nvSpPr>
        <p:spPr>
          <a:xfrm>
            <a:off x="5359999" y="2210085"/>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4"/>
          <p:cNvSpPr txBox="1"/>
          <p:nvPr>
            <p:ph idx="3" type="body"/>
          </p:nvPr>
        </p:nvSpPr>
        <p:spPr>
          <a:xfrm>
            <a:off x="8429308"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4"/>
          <p:cNvSpPr txBox="1"/>
          <p:nvPr>
            <p:ph idx="4" type="body"/>
          </p:nvPr>
        </p:nvSpPr>
        <p:spPr>
          <a:xfrm>
            <a:off x="5359999" y="4448439"/>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4"/>
          <p:cNvSpPr txBox="1"/>
          <p:nvPr>
            <p:ph idx="5" type="body"/>
          </p:nvPr>
        </p:nvSpPr>
        <p:spPr>
          <a:xfrm>
            <a:off x="8429308"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97" name="Shape 97"/>
        <p:cNvGrpSpPr/>
        <p:nvPr/>
      </p:nvGrpSpPr>
      <p:grpSpPr>
        <a:xfrm>
          <a:off x="0" y="0"/>
          <a:ext cx="0" cy="0"/>
          <a:chOff x="0" y="0"/>
          <a:chExt cx="0" cy="0"/>
        </a:xfrm>
      </p:grpSpPr>
      <p:sp>
        <p:nvSpPr>
          <p:cNvPr id="98" name="Google Shape;98;p15"/>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5"/>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5"/>
          <p:cNvSpPr txBox="1"/>
          <p:nvPr>
            <p:ph idx="2"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5"/>
          <p:cNvSpPr txBox="1"/>
          <p:nvPr>
            <p:ph idx="3" type="body"/>
          </p:nvPr>
        </p:nvSpPr>
        <p:spPr>
          <a:xfrm>
            <a:off x="5359205"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5"/>
          <p:cNvSpPr txBox="1"/>
          <p:nvPr>
            <p:ph idx="4" type="body"/>
          </p:nvPr>
        </p:nvSpPr>
        <p:spPr>
          <a:xfrm>
            <a:off x="8427720"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idx="5" type="body"/>
          </p:nvPr>
        </p:nvSpPr>
        <p:spPr>
          <a:xfrm>
            <a:off x="5359205"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5"/>
          <p:cNvSpPr txBox="1"/>
          <p:nvPr>
            <p:ph idx="6" type="body"/>
          </p:nvPr>
        </p:nvSpPr>
        <p:spPr>
          <a:xfrm>
            <a:off x="8427720"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06" name="Shape 106"/>
        <p:cNvGrpSpPr/>
        <p:nvPr/>
      </p:nvGrpSpPr>
      <p:grpSpPr>
        <a:xfrm>
          <a:off x="0" y="0"/>
          <a:ext cx="0" cy="0"/>
          <a:chOff x="0" y="0"/>
          <a:chExt cx="0" cy="0"/>
        </a:xfrm>
      </p:grpSpPr>
      <p:sp>
        <p:nvSpPr>
          <p:cNvPr id="107" name="Google Shape;107;p16"/>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6"/>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idx="2" type="body"/>
          </p:nvPr>
        </p:nvSpPr>
        <p:spPr>
          <a:xfrm>
            <a:off x="644769"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6"/>
          <p:cNvSpPr txBox="1"/>
          <p:nvPr>
            <p:ph idx="3" type="body"/>
          </p:nvPr>
        </p:nvSpPr>
        <p:spPr>
          <a:xfrm>
            <a:off x="6172200"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2" name="Shape 112"/>
        <p:cNvGrpSpPr/>
        <p:nvPr/>
      </p:nvGrpSpPr>
      <p:grpSpPr>
        <a:xfrm>
          <a:off x="0" y="0"/>
          <a:ext cx="0" cy="0"/>
          <a:chOff x="0" y="0"/>
          <a:chExt cx="0" cy="0"/>
        </a:xfrm>
      </p:grpSpPr>
      <p:sp>
        <p:nvSpPr>
          <p:cNvPr id="113" name="Google Shape;113;p17"/>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 type="body"/>
          </p:nvPr>
        </p:nvSpPr>
        <p:spPr>
          <a:xfrm>
            <a:off x="644772"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 name="Google Shape;115;p17"/>
          <p:cNvSpPr txBox="1"/>
          <p:nvPr>
            <p:ph idx="2" type="body"/>
          </p:nvPr>
        </p:nvSpPr>
        <p:spPr>
          <a:xfrm>
            <a:off x="644772"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7"/>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p17"/>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8"/>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4" name="Shape 124"/>
        <p:cNvGrpSpPr/>
        <p:nvPr/>
      </p:nvGrpSpPr>
      <p:grpSpPr>
        <a:xfrm>
          <a:off x="0" y="0"/>
          <a:ext cx="0" cy="0"/>
          <a:chOff x="0" y="0"/>
          <a:chExt cx="0" cy="0"/>
        </a:xfrm>
      </p:grpSpPr>
      <p:sp>
        <p:nvSpPr>
          <p:cNvPr id="125" name="Google Shape;125;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2" type="body"/>
          </p:nvPr>
        </p:nvSpPr>
        <p:spPr>
          <a:xfrm>
            <a:off x="644771" y="2202874"/>
            <a:ext cx="10709031" cy="38792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5183188" y="987428"/>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SzPts val="20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9" name="Google Shape;129;p21"/>
          <p:cNvSpPr txBox="1"/>
          <p:nvPr>
            <p:ph idx="2"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0" name="Google Shape;130;p21"/>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2"/>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2"/>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22"/>
          <p:cNvSpPr/>
          <p:nvPr>
            <p:ph idx="2" type="pic"/>
          </p:nvPr>
        </p:nvSpPr>
        <p:spPr>
          <a:xfrm>
            <a:off x="5183188" y="987428"/>
            <a:ext cx="6172200" cy="4873625"/>
          </a:xfrm>
          <a:prstGeom prst="rect">
            <a:avLst/>
          </a:prstGeom>
          <a:noFill/>
          <a:ln>
            <a:noFill/>
          </a:ln>
        </p:spPr>
      </p:sp>
      <p:sp>
        <p:nvSpPr>
          <p:cNvPr id="135" name="Google Shape;135;p2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23"/>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3"/>
          <p:cNvSpPr txBox="1"/>
          <p:nvPr>
            <p:ph idx="1" type="body"/>
          </p:nvPr>
        </p:nvSpPr>
        <p:spPr>
          <a:xfrm rot="5400000">
            <a:off x="3881699" y="-1411302"/>
            <a:ext cx="4235176" cy="107090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24"/>
          <p:cNvSpPr txBox="1"/>
          <p:nvPr>
            <p:ph type="title"/>
          </p:nvPr>
        </p:nvSpPr>
        <p:spPr>
          <a:xfrm rot="5400000">
            <a:off x="7133433" y="1956597"/>
            <a:ext cx="5811839" cy="2628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4"/>
          <p:cNvSpPr txBox="1"/>
          <p:nvPr>
            <p:ph idx="1" type="body"/>
          </p:nvPr>
        </p:nvSpPr>
        <p:spPr>
          <a:xfrm rot="5400000">
            <a:off x="1702715" y="-692819"/>
            <a:ext cx="5811839" cy="79277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42" name="Shape 142"/>
        <p:cNvGrpSpPr/>
        <p:nvPr/>
      </p:nvGrpSpPr>
      <p:grpSpPr>
        <a:xfrm>
          <a:off x="0" y="0"/>
          <a:ext cx="0" cy="0"/>
          <a:chOff x="0" y="0"/>
          <a:chExt cx="0" cy="0"/>
        </a:xfrm>
      </p:grpSpPr>
      <p:pic>
        <p:nvPicPr>
          <p:cNvPr descr="A picture containing person, crowd, event, several&#10;&#10;Description automatically generated" id="143" name="Google Shape;143;p25"/>
          <p:cNvPicPr preferRelativeResize="0"/>
          <p:nvPr/>
        </p:nvPicPr>
        <p:blipFill rotWithShape="1">
          <a:blip r:embed="rId2">
            <a:alphaModFix/>
          </a:blip>
          <a:srcRect b="0" l="0" r="0" t="0"/>
          <a:stretch/>
        </p:blipFill>
        <p:spPr>
          <a:xfrm>
            <a:off x="2" y="0"/>
            <a:ext cx="7305260" cy="6858000"/>
          </a:xfrm>
          <a:prstGeom prst="rect">
            <a:avLst/>
          </a:prstGeom>
          <a:noFill/>
          <a:ln>
            <a:noFill/>
          </a:ln>
        </p:spPr>
      </p:pic>
      <p:pic>
        <p:nvPicPr>
          <p:cNvPr descr="A picture containing shape&#10;&#10;Description automatically generated" id="144" name="Google Shape;144;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5" name="Google Shape;145;p25"/>
          <p:cNvSpPr txBox="1"/>
          <p:nvPr/>
        </p:nvSpPr>
        <p:spPr>
          <a:xfrm>
            <a:off x="7284722" y="3144277"/>
            <a:ext cx="4245895" cy="92333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0" i="0" lang="en-US" sz="5400" u="none" cap="none" strike="noStrike">
                <a:solidFill>
                  <a:schemeClr val="lt1"/>
                </a:solidFill>
                <a:latin typeface="Saira Condensed Light"/>
                <a:ea typeface="Saira Condensed Light"/>
                <a:cs typeface="Saira Condensed Light"/>
                <a:sym typeface="Saira Condensed Light"/>
              </a:rPr>
              <a:t>THANK </a:t>
            </a:r>
            <a:r>
              <a:rPr b="1" i="0" lang="en-US" sz="5400" u="none" cap="none" strike="noStrike">
                <a:solidFill>
                  <a:schemeClr val="lt1"/>
                </a:solidFill>
                <a:latin typeface="Saira Condensed Light"/>
                <a:ea typeface="Saira Condensed Light"/>
                <a:cs typeface="Saira Condensed Light"/>
                <a:sym typeface="Saira Condensed Light"/>
              </a:rPr>
              <a:t>YOU</a:t>
            </a:r>
            <a:endParaRPr b="0" i="0" sz="1400" u="none" cap="none" strike="noStrike">
              <a:solidFill>
                <a:srgbClr val="000000"/>
              </a:solidFill>
              <a:latin typeface="Arial"/>
              <a:ea typeface="Arial"/>
              <a:cs typeface="Arial"/>
              <a:sym typeface="Arial"/>
            </a:endParaRPr>
          </a:p>
        </p:txBody>
      </p:sp>
      <p:sp>
        <p:nvSpPr>
          <p:cNvPr id="146" name="Google Shape;146;p25"/>
          <p:cNvSpPr txBox="1"/>
          <p:nvPr/>
        </p:nvSpPr>
        <p:spPr>
          <a:xfrm>
            <a:off x="6096002" y="5170418"/>
            <a:ext cx="5434615"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IBM Plex Sans"/>
                <a:ea typeface="IBM Plex Sans"/>
                <a:cs typeface="IBM Plex Sans"/>
                <a:sym typeface="IBM Plex Sans"/>
              </a:rPr>
              <a:t>Stevens Institute of Technology</a:t>
            </a:r>
            <a:br>
              <a:rPr b="1" i="0" lang="en-US" sz="1600" u="none" cap="none" strike="noStrike">
                <a:solidFill>
                  <a:schemeClr val="lt1"/>
                </a:solidFill>
                <a:latin typeface="IBM Plex Sans"/>
                <a:ea typeface="IBM Plex Sans"/>
                <a:cs typeface="IBM Plex Sans"/>
                <a:sym typeface="IBM Plex Sans"/>
              </a:rPr>
            </a:br>
            <a:r>
              <a:rPr b="0" i="0" lang="en-US" sz="1600" u="none" cap="none" strike="noStrike">
                <a:solidFill>
                  <a:schemeClr val="lt1"/>
                </a:solidFill>
                <a:latin typeface="IBM Plex Sans"/>
                <a:ea typeface="IBM Plex Sans"/>
                <a:cs typeface="IBM Plex Sans"/>
                <a:sym typeface="IBM Plex Sans"/>
              </a:rPr>
              <a:t>1 Castle Point Terrace, Hoboken, NJ 07030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0" y="0"/>
            <a:ext cx="8507728" cy="6858000"/>
          </a:xfrm>
          <a:prstGeom prst="rect">
            <a:avLst/>
          </a:prstGeom>
          <a:noFill/>
          <a:ln>
            <a:noFill/>
          </a:ln>
        </p:spPr>
      </p:pic>
      <p:pic>
        <p:nvPicPr>
          <p:cNvPr descr="A picture containing shape&#10;&#10;Description automatically generated" id="28" name="Google Shape;28;p4"/>
          <p:cNvPicPr preferRelativeResize="0"/>
          <p:nvPr/>
        </p:nvPicPr>
        <p:blipFill rotWithShape="1">
          <a:blip r:embed="rId3">
            <a:alphaModFix/>
          </a:blip>
          <a:srcRect b="0" l="0" r="0" t="0"/>
          <a:stretch/>
        </p:blipFill>
        <p:spPr>
          <a:xfrm>
            <a:off x="298449" y="0"/>
            <a:ext cx="11893551" cy="6858000"/>
          </a:xfrm>
          <a:prstGeom prst="rect">
            <a:avLst/>
          </a:prstGeom>
          <a:noFill/>
          <a:ln>
            <a:noFill/>
          </a:ln>
        </p:spPr>
      </p:pic>
      <p:sp>
        <p:nvSpPr>
          <p:cNvPr id="29" name="Google Shape;29;p4"/>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4"/>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33" name="Shape 33"/>
        <p:cNvGrpSpPr/>
        <p:nvPr/>
      </p:nvGrpSpPr>
      <p:grpSpPr>
        <a:xfrm>
          <a:off x="0" y="0"/>
          <a:ext cx="0" cy="0"/>
          <a:chOff x="0" y="0"/>
          <a:chExt cx="0" cy="0"/>
        </a:xfrm>
      </p:grpSpPr>
      <p:sp>
        <p:nvSpPr>
          <p:cNvPr id="34" name="Google Shape;34;p5"/>
          <p:cNvSpPr txBox="1"/>
          <p:nvPr>
            <p:ph idx="1" type="body"/>
          </p:nvPr>
        </p:nvSpPr>
        <p:spPr>
          <a:xfrm>
            <a:off x="302684" y="1709353"/>
            <a:ext cx="11588749" cy="43845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600"/>
              <a:buFont typeface="Arial"/>
              <a:buNone/>
              <a:defRPr b="0" i="0" sz="1600">
                <a:latin typeface="Arial"/>
                <a:ea typeface="Arial"/>
                <a:cs typeface="Arial"/>
                <a:sym typeface="Arial"/>
              </a:defRPr>
            </a:lvl1pPr>
            <a:lvl2pPr indent="-228600" lvl="1" marL="914400" algn="l">
              <a:lnSpc>
                <a:spcPct val="90000"/>
              </a:lnSpc>
              <a:spcBef>
                <a:spcPts val="1200"/>
              </a:spcBef>
              <a:spcAft>
                <a:spcPts val="0"/>
              </a:spcAft>
              <a:buSzPts val="1600"/>
              <a:buFont typeface="Arial"/>
              <a:buNone/>
              <a:defRPr b="0" i="0" sz="1600">
                <a:latin typeface="Arial"/>
                <a:ea typeface="Arial"/>
                <a:cs typeface="Arial"/>
                <a:sym typeface="Arial"/>
              </a:defRPr>
            </a:lvl2pPr>
            <a:lvl3pPr indent="-228600" lvl="2" marL="1371600" algn="l">
              <a:lnSpc>
                <a:spcPct val="90000"/>
              </a:lnSpc>
              <a:spcBef>
                <a:spcPts val="1200"/>
              </a:spcBef>
              <a:spcAft>
                <a:spcPts val="0"/>
              </a:spcAft>
              <a:buSzPts val="1400"/>
              <a:buFont typeface="Arial"/>
              <a:buNone/>
              <a:defRPr b="0" i="0" sz="1400">
                <a:latin typeface="Arial"/>
                <a:ea typeface="Arial"/>
                <a:cs typeface="Arial"/>
                <a:sym typeface="Arial"/>
              </a:defRPr>
            </a:lvl3pPr>
            <a:lvl4pPr indent="-228600" lvl="3" marL="1828800" algn="l">
              <a:lnSpc>
                <a:spcPct val="90000"/>
              </a:lnSpc>
              <a:spcBef>
                <a:spcPts val="1200"/>
              </a:spcBef>
              <a:spcAft>
                <a:spcPts val="0"/>
              </a:spcAft>
              <a:buSzPts val="1200"/>
              <a:buFont typeface="Arial"/>
              <a:buNone/>
              <a:defRPr b="0" i="0" sz="1200">
                <a:latin typeface="Arial"/>
                <a:ea typeface="Arial"/>
                <a:cs typeface="Arial"/>
                <a:sym typeface="Arial"/>
              </a:defRPr>
            </a:lvl4pPr>
            <a:lvl5pPr indent="-228600" lvl="4" marL="2286000" algn="l">
              <a:lnSpc>
                <a:spcPct val="90000"/>
              </a:lnSpc>
              <a:spcBef>
                <a:spcPts val="1200"/>
              </a:spcBef>
              <a:spcAft>
                <a:spcPts val="0"/>
              </a:spcAft>
              <a:buSzPts val="1000"/>
              <a:buFont typeface="Arial"/>
              <a:buNone/>
              <a:defRPr b="0" i="0" sz="1000">
                <a:latin typeface="Arial"/>
                <a:ea typeface="Arial"/>
                <a:cs typeface="Arial"/>
                <a:sym typeface="Aria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type="title"/>
          </p:nvPr>
        </p:nvSpPr>
        <p:spPr>
          <a:xfrm>
            <a:off x="302684" y="418355"/>
            <a:ext cx="9737787" cy="5358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b="1" i="0" sz="3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11356641" y="6449010"/>
            <a:ext cx="63549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5"/>
          <p:cNvSpPr txBox="1"/>
          <p:nvPr>
            <p:ph idx="2" type="body"/>
          </p:nvPr>
        </p:nvSpPr>
        <p:spPr>
          <a:xfrm>
            <a:off x="302684" y="1006103"/>
            <a:ext cx="11588749" cy="4080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1800"/>
              <a:buNone/>
              <a:defRPr b="0" i="0" sz="1800">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228600" lvl="2" marL="1371600" algn="l">
              <a:lnSpc>
                <a:spcPct val="90000"/>
              </a:lnSpc>
              <a:spcBef>
                <a:spcPts val="500"/>
              </a:spcBef>
              <a:spcAft>
                <a:spcPts val="0"/>
              </a:spcAft>
              <a:buSzPts val="2700"/>
              <a:buNone/>
              <a:defRPr sz="2700"/>
            </a:lvl3pPr>
            <a:lvl4pPr indent="-228600" lvl="3" marL="1828800" algn="l">
              <a:lnSpc>
                <a:spcPct val="90000"/>
              </a:lnSpc>
              <a:spcBef>
                <a:spcPts val="500"/>
              </a:spcBef>
              <a:spcAft>
                <a:spcPts val="0"/>
              </a:spcAft>
              <a:buSzPts val="2700"/>
              <a:buNone/>
              <a:defRPr sz="2700"/>
            </a:lvl4pPr>
            <a:lvl5pPr indent="-228600" lvl="4" marL="2286000" algn="l">
              <a:lnSpc>
                <a:spcPct val="90000"/>
              </a:lnSpc>
              <a:spcBef>
                <a:spcPts val="500"/>
              </a:spcBef>
              <a:spcAft>
                <a:spcPts val="0"/>
              </a:spcAft>
              <a:buSzPts val="2700"/>
              <a:buNone/>
              <a:defRPr sz="27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38" name="Shape 38"/>
        <p:cNvGrpSpPr/>
        <p:nvPr/>
      </p:nvGrpSpPr>
      <p:grpSpPr>
        <a:xfrm>
          <a:off x="0" y="0"/>
          <a:ext cx="0" cy="0"/>
          <a:chOff x="0" y="0"/>
          <a:chExt cx="0" cy="0"/>
        </a:xfrm>
      </p:grpSpPr>
      <p:sp>
        <p:nvSpPr>
          <p:cNvPr id="39" name="Google Shape;39;p6"/>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44773"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3" type="body"/>
          </p:nvPr>
        </p:nvSpPr>
        <p:spPr>
          <a:xfrm>
            <a:off x="4351622"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4" type="body"/>
          </p:nvPr>
        </p:nvSpPr>
        <p:spPr>
          <a:xfrm>
            <a:off x="8058471"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pic>
        <p:nvPicPr>
          <p:cNvPr descr="Background pattern&#10;&#10;Description automatically generated" id="46" name="Google Shape;46;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 name="Google Shape;47;p7"/>
          <p:cNvSpPr txBox="1"/>
          <p:nvPr>
            <p:ph type="ctrTitle"/>
          </p:nvPr>
        </p:nvSpPr>
        <p:spPr>
          <a:xfrm>
            <a:off x="4249881" y="2504921"/>
            <a:ext cx="7280733"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 type="subTitle"/>
          </p:nvPr>
        </p:nvSpPr>
        <p:spPr>
          <a:xfrm>
            <a:off x="4488873" y="4591369"/>
            <a:ext cx="7041742"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7"/>
          <p:cNvSpPr txBox="1"/>
          <p:nvPr>
            <p:ph idx="2" type="body"/>
          </p:nvPr>
        </p:nvSpPr>
        <p:spPr>
          <a:xfrm>
            <a:off x="4675910" y="5690085"/>
            <a:ext cx="6854708"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10416209" y="6342033"/>
            <a:ext cx="1114406"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1" name="Shape 51"/>
        <p:cNvGrpSpPr/>
        <p:nvPr/>
      </p:nvGrpSpPr>
      <p:grpSpPr>
        <a:xfrm>
          <a:off x="0" y="0"/>
          <a:ext cx="0" cy="0"/>
          <a:chOff x="0" y="0"/>
          <a:chExt cx="0" cy="0"/>
        </a:xfrm>
      </p:grpSpPr>
      <p:pic>
        <p:nvPicPr>
          <p:cNvPr id="52" name="Google Shape;52;p8"/>
          <p:cNvPicPr preferRelativeResize="0"/>
          <p:nvPr/>
        </p:nvPicPr>
        <p:blipFill rotWithShape="1">
          <a:blip r:embed="rId2">
            <a:alphaModFix/>
          </a:blip>
          <a:srcRect b="0" l="0" r="-7103" t="0"/>
          <a:stretch/>
        </p:blipFill>
        <p:spPr>
          <a:xfrm>
            <a:off x="0" y="0"/>
            <a:ext cx="7531770" cy="6858000"/>
          </a:xfrm>
          <a:prstGeom prst="rect">
            <a:avLst/>
          </a:prstGeom>
          <a:noFill/>
          <a:ln>
            <a:noFill/>
          </a:ln>
        </p:spPr>
      </p:pic>
      <p:pic>
        <p:nvPicPr>
          <p:cNvPr descr="A picture containing shape&#10;&#10;Description automatically generated" id="53" name="Google Shape;53;p8"/>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54" name="Google Shape;54;p8"/>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6" name="Google Shape;56;p8"/>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descr="A body of water with buildings along it&#10;&#10;Description automatically generated with medium confidence" id="59" name="Google Shape;59;p9"/>
          <p:cNvPicPr preferRelativeResize="0"/>
          <p:nvPr/>
        </p:nvPicPr>
        <p:blipFill rotWithShape="1">
          <a:blip r:embed="rId2">
            <a:alphaModFix/>
          </a:blip>
          <a:srcRect b="0" l="0" r="0" t="0"/>
          <a:stretch/>
        </p:blipFill>
        <p:spPr>
          <a:xfrm>
            <a:off x="0" y="0"/>
            <a:ext cx="12090400" cy="6858000"/>
          </a:xfrm>
          <a:prstGeom prst="rect">
            <a:avLst/>
          </a:prstGeom>
          <a:noFill/>
          <a:ln>
            <a:noFill/>
          </a:ln>
        </p:spPr>
      </p:pic>
      <p:pic>
        <p:nvPicPr>
          <p:cNvPr descr="A picture containing shape&#10;&#10;Description automatically generated" id="60" name="Google Shape;60;p9"/>
          <p:cNvPicPr preferRelativeResize="0"/>
          <p:nvPr/>
        </p:nvPicPr>
        <p:blipFill rotWithShape="1">
          <a:blip r:embed="rId3">
            <a:alphaModFix/>
          </a:blip>
          <a:srcRect b="0" l="0" r="0" t="0"/>
          <a:stretch/>
        </p:blipFill>
        <p:spPr>
          <a:xfrm>
            <a:off x="298451" y="0"/>
            <a:ext cx="11893551" cy="6858000"/>
          </a:xfrm>
          <a:prstGeom prst="rect">
            <a:avLst/>
          </a:prstGeom>
          <a:noFill/>
          <a:ln>
            <a:noFill/>
          </a:ln>
        </p:spPr>
      </p:pic>
      <p:sp>
        <p:nvSpPr>
          <p:cNvPr id="61" name="Google Shape;61;p9"/>
          <p:cNvSpPr txBox="1"/>
          <p:nvPr>
            <p:ph type="title"/>
          </p:nvPr>
        </p:nvSpPr>
        <p:spPr>
          <a:xfrm>
            <a:off x="6617373" y="974037"/>
            <a:ext cx="4913243" cy="42543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5400"/>
              <a:buFont typeface="Saira Condensed SemiBol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 type="body"/>
          </p:nvPr>
        </p:nvSpPr>
        <p:spPr>
          <a:xfrm>
            <a:off x="6858002" y="5394965"/>
            <a:ext cx="4672615" cy="931499"/>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2000"/>
              <a:buNone/>
              <a:defRPr b="0" i="0" sz="2000">
                <a:solidFill>
                  <a:schemeClr val="dk1"/>
                </a:solidFill>
                <a:latin typeface="IBM Plex Sans"/>
                <a:ea typeface="IBM Plex Sans"/>
                <a:cs typeface="IBM Plex Sans"/>
                <a:sym typeface="IBM Plex Sans"/>
              </a:defRPr>
            </a:lvl1pPr>
            <a:lvl2pPr indent="-228600" lvl="1" marL="914400" algn="l">
              <a:lnSpc>
                <a:spcPct val="90000"/>
              </a:lnSpc>
              <a:spcBef>
                <a:spcPts val="500"/>
              </a:spcBef>
              <a:spcAft>
                <a:spcPts val="0"/>
              </a:spcAft>
              <a:buSzPts val="2000"/>
              <a:buNone/>
              <a:defRPr sz="2000">
                <a:solidFill>
                  <a:srgbClr val="8E8F92"/>
                </a:solidFill>
              </a:defRPr>
            </a:lvl2pPr>
            <a:lvl3pPr indent="-228600" lvl="2" marL="1371600" algn="l">
              <a:lnSpc>
                <a:spcPct val="90000"/>
              </a:lnSpc>
              <a:spcBef>
                <a:spcPts val="500"/>
              </a:spcBef>
              <a:spcAft>
                <a:spcPts val="0"/>
              </a:spcAft>
              <a:buSzPts val="1800"/>
              <a:buNone/>
              <a:defRPr sz="1800">
                <a:solidFill>
                  <a:srgbClr val="8E8F92"/>
                </a:solidFill>
              </a:defRPr>
            </a:lvl3pPr>
            <a:lvl4pPr indent="-228600" lvl="3" marL="1828800" algn="l">
              <a:lnSpc>
                <a:spcPct val="90000"/>
              </a:lnSpc>
              <a:spcBef>
                <a:spcPts val="500"/>
              </a:spcBef>
              <a:spcAft>
                <a:spcPts val="0"/>
              </a:spcAft>
              <a:buSzPts val="1600"/>
              <a:buNone/>
              <a:defRPr sz="1600">
                <a:solidFill>
                  <a:srgbClr val="8E8F92"/>
                </a:solidFill>
              </a:defRPr>
            </a:lvl4pPr>
            <a:lvl5pPr indent="-228600" lvl="4" marL="2286000" algn="l">
              <a:lnSpc>
                <a:spcPct val="90000"/>
              </a:lnSpc>
              <a:spcBef>
                <a:spcPts val="500"/>
              </a:spcBef>
              <a:spcAft>
                <a:spcPts val="0"/>
              </a:spcAft>
              <a:buSzPts val="1600"/>
              <a:buNone/>
              <a:defRPr sz="1600">
                <a:solidFill>
                  <a:srgbClr val="8E8F92"/>
                </a:solidFill>
              </a:defRPr>
            </a:lvl5pPr>
            <a:lvl6pPr indent="-228600" lvl="5" marL="2743200" algn="l">
              <a:lnSpc>
                <a:spcPct val="90000"/>
              </a:lnSpc>
              <a:spcBef>
                <a:spcPts val="500"/>
              </a:spcBef>
              <a:spcAft>
                <a:spcPts val="0"/>
              </a:spcAft>
              <a:buClr>
                <a:srgbClr val="8E8F92"/>
              </a:buClr>
              <a:buSzPts val="1600"/>
              <a:buNone/>
              <a:defRPr sz="1600">
                <a:solidFill>
                  <a:srgbClr val="8E8F92"/>
                </a:solidFill>
              </a:defRPr>
            </a:lvl6pPr>
            <a:lvl7pPr indent="-228600" lvl="6" marL="3200400" algn="l">
              <a:lnSpc>
                <a:spcPct val="90000"/>
              </a:lnSpc>
              <a:spcBef>
                <a:spcPts val="500"/>
              </a:spcBef>
              <a:spcAft>
                <a:spcPts val="0"/>
              </a:spcAft>
              <a:buClr>
                <a:srgbClr val="8E8F92"/>
              </a:buClr>
              <a:buSzPts val="1600"/>
              <a:buNone/>
              <a:defRPr sz="1600">
                <a:solidFill>
                  <a:srgbClr val="8E8F92"/>
                </a:solidFill>
              </a:defRPr>
            </a:lvl7pPr>
            <a:lvl8pPr indent="-228600" lvl="7" marL="3657600" algn="l">
              <a:lnSpc>
                <a:spcPct val="90000"/>
              </a:lnSpc>
              <a:spcBef>
                <a:spcPts val="500"/>
              </a:spcBef>
              <a:spcAft>
                <a:spcPts val="0"/>
              </a:spcAft>
              <a:buClr>
                <a:srgbClr val="8E8F92"/>
              </a:buClr>
              <a:buSzPts val="1600"/>
              <a:buNone/>
              <a:defRPr sz="1600">
                <a:solidFill>
                  <a:srgbClr val="8E8F92"/>
                </a:solidFill>
              </a:defRPr>
            </a:lvl8pPr>
            <a:lvl9pPr indent="-228600" lvl="8" marL="4114800" algn="l">
              <a:lnSpc>
                <a:spcPct val="90000"/>
              </a:lnSpc>
              <a:spcBef>
                <a:spcPts val="500"/>
              </a:spcBef>
              <a:spcAft>
                <a:spcPts val="0"/>
              </a:spcAft>
              <a:buClr>
                <a:srgbClr val="8E8F92"/>
              </a:buClr>
              <a:buSzPts val="1600"/>
              <a:buNone/>
              <a:defRPr sz="1600">
                <a:solidFill>
                  <a:srgbClr val="8E8F9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3" name="Shape 63"/>
        <p:cNvGrpSpPr/>
        <p:nvPr/>
      </p:nvGrpSpPr>
      <p:grpSpPr>
        <a:xfrm>
          <a:off x="0" y="0"/>
          <a:ext cx="0" cy="0"/>
          <a:chOff x="0" y="0"/>
          <a:chExt cx="0" cy="0"/>
        </a:xfrm>
      </p:grpSpPr>
      <p:sp>
        <p:nvSpPr>
          <p:cNvPr id="64" name="Google Shape;64;p10"/>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 type="body"/>
          </p:nvPr>
        </p:nvSpPr>
        <p:spPr>
          <a:xfrm>
            <a:off x="644769"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1"/>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Saira Condensed SemiBold"/>
              <a:buNone/>
              <a:defRPr b="1" i="0" sz="4000" u="none" cap="none" strike="noStrike">
                <a:solidFill>
                  <a:schemeClr val="dk1"/>
                </a:solidFill>
                <a:latin typeface="Saira Condensed SemiBold"/>
                <a:ea typeface="Saira Condensed SemiBold"/>
                <a:cs typeface="Saira Condensed SemiBold"/>
                <a:sym typeface="Saira Condensed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accent4"/>
              </a:buClr>
              <a:buSzPts val="1800"/>
              <a:buFont typeface="Noto Sans Symbols"/>
              <a:buChar char="▪"/>
              <a:defRPr b="0" i="0" sz="1800" u="none" cap="none" strike="noStrike">
                <a:solidFill>
                  <a:schemeClr val="dk1"/>
                </a:solidFill>
                <a:latin typeface="IBM Plex Sans"/>
                <a:ea typeface="IBM Plex Sans"/>
                <a:cs typeface="IBM Plex Sans"/>
                <a:sym typeface="IBM Plex Sans"/>
              </a:defRPr>
            </a:lvl1pPr>
            <a:lvl2pPr indent="-342900" lvl="1" marL="914400" marR="0" rtl="0" algn="l">
              <a:lnSpc>
                <a:spcPct val="90000"/>
              </a:lnSpc>
              <a:spcBef>
                <a:spcPts val="500"/>
              </a:spcBef>
              <a:spcAft>
                <a:spcPts val="0"/>
              </a:spcAft>
              <a:buClr>
                <a:schemeClr val="accent4"/>
              </a:buClr>
              <a:buSzPts val="1800"/>
              <a:buFont typeface="NTR"/>
              <a:buChar char="-"/>
              <a:defRPr b="0" i="0" sz="1800" u="none" cap="none" strike="noStrike">
                <a:solidFill>
                  <a:schemeClr val="dk1"/>
                </a:solidFill>
                <a:latin typeface="IBM Plex Sans"/>
                <a:ea typeface="IBM Plex Sans"/>
                <a:cs typeface="IBM Plex Sans"/>
                <a:sym typeface="IBM Plex Sans"/>
              </a:defRPr>
            </a:lvl2pPr>
            <a:lvl3pPr indent="-330200" lvl="2" marL="13716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3pPr>
            <a:lvl4pPr indent="-330200" lvl="3" marL="18288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4pPr>
            <a:lvl5pPr indent="-317500" lvl="4" marL="2286000" marR="0" rtl="0" algn="l">
              <a:lnSpc>
                <a:spcPct val="90000"/>
              </a:lnSpc>
              <a:spcBef>
                <a:spcPts val="5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ctrTitle"/>
          </p:nvPr>
        </p:nvSpPr>
        <p:spPr>
          <a:xfrm>
            <a:off x="5714937" y="1461976"/>
            <a:ext cx="6106359" cy="1483742"/>
          </a:xfrm>
          <a:prstGeom prst="rect">
            <a:avLst/>
          </a:prstGeom>
          <a:noFill/>
          <a:ln>
            <a:noFill/>
          </a:ln>
        </p:spPr>
        <p:txBody>
          <a:bodyPr anchorCtr="0" anchor="b" bIns="45700" lIns="91425" spcFirstLastPara="1" rIns="91425" wrap="square" tIns="45700">
            <a:normAutofit fontScale="90000"/>
          </a:bodyPr>
          <a:lstStyle/>
          <a:p>
            <a:pPr indent="0" lvl="0" marL="0" marR="0" rtl="0" algn="ctr">
              <a:lnSpc>
                <a:spcPct val="107000"/>
              </a:lnSpc>
              <a:spcBef>
                <a:spcPts val="0"/>
              </a:spcBef>
              <a:spcAft>
                <a:spcPts val="800"/>
              </a:spcAft>
              <a:buSzPct val="214285"/>
              <a:buNone/>
            </a:pPr>
            <a:r>
              <a:rPr lang="en-US" sz="2800">
                <a:latin typeface="Calibri"/>
                <a:ea typeface="Calibri"/>
                <a:cs typeface="Calibri"/>
                <a:sym typeface="Calibri"/>
              </a:rPr>
              <a:t>Stock Analysis Package: A Comprehensive Tool for Financial Analysis</a:t>
            </a:r>
            <a:endParaRPr/>
          </a:p>
        </p:txBody>
      </p:sp>
      <p:sp>
        <p:nvSpPr>
          <p:cNvPr id="152" name="Google Shape;152;p26"/>
          <p:cNvSpPr txBox="1"/>
          <p:nvPr>
            <p:ph idx="1" type="subTitle"/>
          </p:nvPr>
        </p:nvSpPr>
        <p:spPr>
          <a:xfrm>
            <a:off x="7677664" y="3253945"/>
            <a:ext cx="3663979" cy="148374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SzPct val="86486"/>
              <a:buNone/>
            </a:pPr>
            <a:r>
              <a:rPr i="1" lang="en-US"/>
              <a:t>                              </a:t>
            </a:r>
            <a:endParaRPr/>
          </a:p>
          <a:p>
            <a:pPr indent="0" lvl="0" marL="0" rtl="0" algn="l">
              <a:lnSpc>
                <a:spcPct val="90000"/>
              </a:lnSpc>
              <a:spcBef>
                <a:spcPts val="0"/>
              </a:spcBef>
              <a:spcAft>
                <a:spcPts val="0"/>
              </a:spcAft>
              <a:buSzPct val="86486"/>
              <a:buNone/>
            </a:pPr>
            <a:r>
              <a:rPr i="1" lang="en-US"/>
              <a:t>	Shubham Narkhede, </a:t>
            </a:r>
            <a:endParaRPr/>
          </a:p>
          <a:p>
            <a:pPr indent="0" lvl="0" marL="0" rtl="0" algn="l">
              <a:lnSpc>
                <a:spcPct val="90000"/>
              </a:lnSpc>
              <a:spcBef>
                <a:spcPts val="0"/>
              </a:spcBef>
              <a:spcAft>
                <a:spcPts val="0"/>
              </a:spcAft>
              <a:buSzPct val="86486"/>
              <a:buNone/>
            </a:pPr>
            <a:r>
              <a:rPr i="1" lang="en-US"/>
              <a:t>	Subham Moda,</a:t>
            </a:r>
            <a:endParaRPr/>
          </a:p>
          <a:p>
            <a:pPr indent="0" lvl="0" marL="0" rtl="0" algn="l">
              <a:lnSpc>
                <a:spcPct val="90000"/>
              </a:lnSpc>
              <a:spcBef>
                <a:spcPts val="0"/>
              </a:spcBef>
              <a:spcAft>
                <a:spcPts val="0"/>
              </a:spcAft>
              <a:buSzPct val="86486"/>
              <a:buNone/>
            </a:pPr>
            <a:r>
              <a:rPr i="1" lang="en-US"/>
              <a:t>	Yanyun Wang, </a:t>
            </a:r>
            <a:endParaRPr/>
          </a:p>
          <a:p>
            <a:pPr indent="0" lvl="0" marL="0" rtl="0" algn="l">
              <a:lnSpc>
                <a:spcPct val="90000"/>
              </a:lnSpc>
              <a:spcBef>
                <a:spcPts val="0"/>
              </a:spcBef>
              <a:spcAft>
                <a:spcPts val="0"/>
              </a:spcAft>
              <a:buSzPct val="86486"/>
              <a:buNone/>
            </a:pPr>
            <a:r>
              <a:rPr i="1" lang="en-US"/>
              <a:t>	Xinran Liu, </a:t>
            </a:r>
            <a:endParaRPr/>
          </a:p>
          <a:p>
            <a:pPr indent="0" lvl="0" marL="0" rtl="0" algn="l">
              <a:lnSpc>
                <a:spcPct val="90000"/>
              </a:lnSpc>
              <a:spcBef>
                <a:spcPts val="0"/>
              </a:spcBef>
              <a:spcAft>
                <a:spcPts val="0"/>
              </a:spcAft>
              <a:buSzPct val="86486"/>
              <a:buNone/>
            </a:pPr>
            <a:r>
              <a:rPr i="1" lang="en-US"/>
              <a:t>	Zixin Zhou,</a:t>
            </a:r>
            <a:endParaRPr/>
          </a:p>
        </p:txBody>
      </p:sp>
      <p:sp>
        <p:nvSpPr>
          <p:cNvPr id="153" name="Google Shape;153;p26"/>
          <p:cNvSpPr txBox="1"/>
          <p:nvPr>
            <p:ph idx="2" type="body"/>
          </p:nvPr>
        </p:nvSpPr>
        <p:spPr>
          <a:xfrm>
            <a:off x="6679685" y="5589612"/>
            <a:ext cx="4736100" cy="805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Under the Guidance of</a:t>
            </a:r>
            <a:endParaRPr sz="19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US" sz="1900">
                <a:solidFill>
                  <a:srgbClr val="FFFFFF"/>
                </a:solidFill>
                <a:latin typeface="Arial"/>
                <a:ea typeface="Arial"/>
                <a:cs typeface="Arial"/>
                <a:sym typeface="Arial"/>
              </a:rPr>
              <a:t>Prof. Zin Chen</a:t>
            </a:r>
            <a:endParaRPr/>
          </a:p>
          <a:p>
            <a:pPr indent="0" lvl="0" marL="0" rtl="0" algn="ctr">
              <a:lnSpc>
                <a:spcPct val="90000"/>
              </a:lnSpc>
              <a:spcBef>
                <a:spcPts val="0"/>
              </a:spcBef>
              <a:spcAft>
                <a:spcPts val="0"/>
              </a:spcAft>
              <a:buSzPts val="1800"/>
              <a:buNone/>
            </a:pPr>
            <a:r>
              <a:t/>
            </a:r>
            <a:endParaRPr>
              <a:solidFill>
                <a:srgbClr val="FFFFFF"/>
              </a:solidFill>
              <a:latin typeface="Arial"/>
              <a:ea typeface="Arial"/>
              <a:cs typeface="Arial"/>
              <a:sym typeface="Arial"/>
            </a:endParaRPr>
          </a:p>
        </p:txBody>
      </p:sp>
      <p:sp>
        <p:nvSpPr>
          <p:cNvPr id="154" name="Google Shape;154;p26"/>
          <p:cNvSpPr txBox="1"/>
          <p:nvPr/>
        </p:nvSpPr>
        <p:spPr>
          <a:xfrm>
            <a:off x="6605543" y="5242135"/>
            <a:ext cx="47361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Lato"/>
                <a:ea typeface="Lato"/>
                <a:cs typeface="Lato"/>
                <a:sym typeface="Lato"/>
              </a:rPr>
              <a:t>Course- FE 520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MACD Analysis</a:t>
            </a:r>
            <a:endParaRPr/>
          </a:p>
        </p:txBody>
      </p:sp>
      <p:pic>
        <p:nvPicPr>
          <p:cNvPr id="222" name="Google Shape;222;p35"/>
          <p:cNvPicPr preferRelativeResize="0"/>
          <p:nvPr/>
        </p:nvPicPr>
        <p:blipFill rotWithShape="1">
          <a:blip r:embed="rId3">
            <a:alphaModFix/>
          </a:blip>
          <a:srcRect b="0" l="0" r="0" t="0"/>
          <a:stretch/>
        </p:blipFill>
        <p:spPr>
          <a:xfrm>
            <a:off x="646359" y="1357216"/>
            <a:ext cx="11013989" cy="41435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MACD Analysis Histogram</a:t>
            </a:r>
            <a:endParaRPr/>
          </a:p>
        </p:txBody>
      </p:sp>
      <p:sp>
        <p:nvSpPr>
          <p:cNvPr id="228" name="Google Shape;228;p36"/>
          <p:cNvSpPr txBox="1"/>
          <p:nvPr>
            <p:ph idx="2" type="body"/>
          </p:nvPr>
        </p:nvSpPr>
        <p:spPr>
          <a:xfrm>
            <a:off x="7533706" y="3230166"/>
            <a:ext cx="4300012" cy="4496926"/>
          </a:xfrm>
          <a:prstGeom prst="rect">
            <a:avLst/>
          </a:prstGeom>
          <a:noFill/>
          <a:ln>
            <a:noFill/>
          </a:ln>
        </p:spPr>
        <p:txBody>
          <a:bodyPr anchorCtr="0" anchor="t" bIns="45700" lIns="91425" spcFirstLastPara="1" rIns="91425" wrap="square" tIns="45700">
            <a:noAutofit/>
          </a:bodyPr>
          <a:lstStyle/>
          <a:p>
            <a:pPr indent="-101600" lvl="0" marL="228600" rtl="0" algn="l">
              <a:lnSpc>
                <a:spcPct val="115000"/>
              </a:lnSpc>
              <a:spcBef>
                <a:spcPts val="700"/>
              </a:spcBef>
              <a:spcAft>
                <a:spcPts val="0"/>
              </a:spcAft>
              <a:buClr>
                <a:srgbClr val="000000"/>
              </a:buClr>
              <a:buSzPts val="2000"/>
              <a:buNone/>
            </a:pPr>
            <a:r>
              <a:t/>
            </a:r>
            <a:endParaRPr sz="2000">
              <a:solidFill>
                <a:srgbClr val="000000"/>
              </a:solidFill>
            </a:endParaRPr>
          </a:p>
        </p:txBody>
      </p:sp>
      <p:sp>
        <p:nvSpPr>
          <p:cNvPr id="229" name="Google Shape;229;p36"/>
          <p:cNvSpPr txBox="1"/>
          <p:nvPr/>
        </p:nvSpPr>
        <p:spPr>
          <a:xfrm>
            <a:off x="593071" y="1180537"/>
            <a:ext cx="10132594" cy="449692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700"/>
              </a:spcBef>
              <a:spcAft>
                <a:spcPts val="0"/>
              </a:spcAft>
              <a:buClr>
                <a:srgbClr val="000000"/>
              </a:buClr>
              <a:buSzPts val="2000"/>
              <a:buFont typeface="Noto Sans Symbols"/>
              <a:buChar char="▪"/>
            </a:pPr>
            <a:r>
              <a:rPr b="0" i="0" lang="en-US" sz="2000" u="none" cap="none" strike="noStrike">
                <a:solidFill>
                  <a:srgbClr val="000000"/>
                </a:solidFill>
                <a:latin typeface="IBM Plex Sans"/>
                <a:ea typeface="IBM Plex Sans"/>
                <a:cs typeface="IBM Plex Sans"/>
                <a:sym typeface="IBM Plex Sans"/>
              </a:rPr>
              <a:t>The perform_macd_histogram method calculates plots the histogram plot of the moving averages (EMAs) which helps in better visualization.</a:t>
            </a:r>
            <a:endParaRPr/>
          </a:p>
          <a:p>
            <a:pPr indent="-101600" lvl="0" marL="228600" marR="0" rtl="0" algn="l">
              <a:lnSpc>
                <a:spcPct val="115000"/>
              </a:lnSpc>
              <a:spcBef>
                <a:spcPts val="700"/>
              </a:spcBef>
              <a:spcAft>
                <a:spcPts val="0"/>
              </a:spcAft>
              <a:buClr>
                <a:srgbClr val="000000"/>
              </a:buClr>
              <a:buSzPts val="2000"/>
              <a:buFont typeface="Noto Sans Symbols"/>
              <a:buNone/>
            </a:pPr>
            <a:r>
              <a:t/>
            </a:r>
            <a:endParaRPr b="0" i="0" sz="2000" u="none" cap="none" strike="noStrike">
              <a:solidFill>
                <a:srgbClr val="000000"/>
              </a:solidFill>
              <a:latin typeface="IBM Plex Sans"/>
              <a:ea typeface="IBM Plex Sans"/>
              <a:cs typeface="IBM Plex Sans"/>
              <a:sym typeface="IBM Plex Sans"/>
            </a:endParaRPr>
          </a:p>
        </p:txBody>
      </p:sp>
      <p:pic>
        <p:nvPicPr>
          <p:cNvPr id="230" name="Google Shape;230;p36"/>
          <p:cNvPicPr preferRelativeResize="0"/>
          <p:nvPr/>
        </p:nvPicPr>
        <p:blipFill rotWithShape="1">
          <a:blip r:embed="rId3">
            <a:alphaModFix/>
          </a:blip>
          <a:srcRect b="0" l="0" r="0" t="0"/>
          <a:stretch/>
        </p:blipFill>
        <p:spPr>
          <a:xfrm>
            <a:off x="2444457" y="2319605"/>
            <a:ext cx="8399510" cy="36116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MACD Analysis Histogram</a:t>
            </a:r>
            <a:endParaRPr/>
          </a:p>
        </p:txBody>
      </p:sp>
      <p:pic>
        <p:nvPicPr>
          <p:cNvPr id="236" name="Google Shape;236;p37"/>
          <p:cNvPicPr preferRelativeResize="0"/>
          <p:nvPr/>
        </p:nvPicPr>
        <p:blipFill rotWithShape="1">
          <a:blip r:embed="rId3">
            <a:alphaModFix/>
          </a:blip>
          <a:srcRect b="0" l="0" r="0" t="0"/>
          <a:stretch/>
        </p:blipFill>
        <p:spPr>
          <a:xfrm>
            <a:off x="563468" y="1208885"/>
            <a:ext cx="11065063" cy="47986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 Bollinger Bands</a:t>
            </a:r>
            <a:endParaRPr/>
          </a:p>
        </p:txBody>
      </p:sp>
      <p:sp>
        <p:nvSpPr>
          <p:cNvPr id="242" name="Google Shape;242;p38"/>
          <p:cNvSpPr txBox="1"/>
          <p:nvPr>
            <p:ph idx="2" type="body"/>
          </p:nvPr>
        </p:nvSpPr>
        <p:spPr>
          <a:xfrm>
            <a:off x="494270" y="1632025"/>
            <a:ext cx="3797643"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calculate_bollinger_bands method computes moving averages, standard deviations, and upper/lower Bollinger Bands for identifying potential reversals and volatility changes.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visualize_bollinger_bands method combines Bollinger Bands with candlestick charts for comprehensive analysis.</a:t>
            </a:r>
            <a:endParaRPr sz="1600">
              <a:solidFill>
                <a:srgbClr val="000000"/>
              </a:solidFill>
            </a:endParaRPr>
          </a:p>
        </p:txBody>
      </p:sp>
      <p:pic>
        <p:nvPicPr>
          <p:cNvPr id="243" name="Google Shape;243;p38"/>
          <p:cNvPicPr preferRelativeResize="0"/>
          <p:nvPr/>
        </p:nvPicPr>
        <p:blipFill rotWithShape="1">
          <a:blip r:embed="rId3">
            <a:alphaModFix/>
          </a:blip>
          <a:srcRect b="0" l="0" r="0" t="0"/>
          <a:stretch/>
        </p:blipFill>
        <p:spPr>
          <a:xfrm>
            <a:off x="4359357" y="1037533"/>
            <a:ext cx="7186283" cy="28882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 Bollinger Bands Visualization</a:t>
            </a:r>
            <a:endParaRPr/>
          </a:p>
        </p:txBody>
      </p:sp>
      <p:sp>
        <p:nvSpPr>
          <p:cNvPr id="249" name="Google Shape;249;p39"/>
          <p:cNvSpPr txBox="1"/>
          <p:nvPr>
            <p:ph idx="2" type="body"/>
          </p:nvPr>
        </p:nvSpPr>
        <p:spPr>
          <a:xfrm>
            <a:off x="494270" y="1632025"/>
            <a:ext cx="3797643"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visualize_bollinger_bands function dynamically creates an interactive Plotly chart.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Integrating candlestick patterns with upper and lower Bollinger Bands for insightful market trend analysis.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Ensures user-defined date ranges are valid and appropriately handles errors for a seamless analytical experience.</a:t>
            </a:r>
            <a:endParaRPr sz="1600">
              <a:solidFill>
                <a:srgbClr val="000000"/>
              </a:solidFill>
            </a:endParaRPr>
          </a:p>
        </p:txBody>
      </p:sp>
      <p:pic>
        <p:nvPicPr>
          <p:cNvPr id="250" name="Google Shape;250;p39"/>
          <p:cNvPicPr preferRelativeResize="0"/>
          <p:nvPr/>
        </p:nvPicPr>
        <p:blipFill rotWithShape="1">
          <a:blip r:embed="rId3">
            <a:alphaModFix/>
          </a:blip>
          <a:srcRect b="0" l="0" r="0" t="0"/>
          <a:stretch/>
        </p:blipFill>
        <p:spPr>
          <a:xfrm>
            <a:off x="4291913" y="1021134"/>
            <a:ext cx="7164004" cy="5256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 Bollinger Bands Visualization</a:t>
            </a:r>
            <a:endParaRPr/>
          </a:p>
        </p:txBody>
      </p:sp>
      <p:pic>
        <p:nvPicPr>
          <p:cNvPr id="256" name="Google Shape;256;p40"/>
          <p:cNvPicPr preferRelativeResize="0"/>
          <p:nvPr/>
        </p:nvPicPr>
        <p:blipFill rotWithShape="1">
          <a:blip r:embed="rId3">
            <a:alphaModFix/>
          </a:blip>
          <a:srcRect b="0" l="0" r="0" t="0"/>
          <a:stretch/>
        </p:blipFill>
        <p:spPr>
          <a:xfrm>
            <a:off x="452542" y="1619074"/>
            <a:ext cx="10966593" cy="39618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 RSI (Relative Strength Index)</a:t>
            </a:r>
            <a:endParaRPr/>
          </a:p>
        </p:txBody>
      </p:sp>
      <p:sp>
        <p:nvSpPr>
          <p:cNvPr id="262" name="Google Shape;262;p41"/>
          <p:cNvSpPr txBox="1"/>
          <p:nvPr>
            <p:ph idx="2" type="body"/>
          </p:nvPr>
        </p:nvSpPr>
        <p:spPr>
          <a:xfrm>
            <a:off x="1181818" y="1360419"/>
            <a:ext cx="3161106"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1400">
                <a:solidFill>
                  <a:srgbClr val="000000"/>
                </a:solidFill>
              </a:rPr>
              <a:t>The calculate_rsi method computes the Relative Strength Index (RSI) to measure the speed and change of price movements. </a:t>
            </a:r>
            <a:endParaRPr/>
          </a:p>
        </p:txBody>
      </p:sp>
      <p:pic>
        <p:nvPicPr>
          <p:cNvPr id="263" name="Google Shape;263;p41"/>
          <p:cNvPicPr preferRelativeResize="0"/>
          <p:nvPr/>
        </p:nvPicPr>
        <p:blipFill rotWithShape="1">
          <a:blip r:embed="rId3">
            <a:alphaModFix/>
          </a:blip>
          <a:srcRect b="0" l="0" r="0" t="0"/>
          <a:stretch/>
        </p:blipFill>
        <p:spPr>
          <a:xfrm>
            <a:off x="5305701" y="1042332"/>
            <a:ext cx="5877116" cy="1787537"/>
          </a:xfrm>
          <a:prstGeom prst="rect">
            <a:avLst/>
          </a:prstGeom>
          <a:noFill/>
          <a:ln>
            <a:noFill/>
          </a:ln>
        </p:spPr>
      </p:pic>
      <p:pic>
        <p:nvPicPr>
          <p:cNvPr id="264" name="Google Shape;264;p41"/>
          <p:cNvPicPr preferRelativeResize="0"/>
          <p:nvPr/>
        </p:nvPicPr>
        <p:blipFill rotWithShape="1">
          <a:blip r:embed="rId4">
            <a:alphaModFix/>
          </a:blip>
          <a:srcRect b="0" l="0" r="0" t="0"/>
          <a:stretch/>
        </p:blipFill>
        <p:spPr>
          <a:xfrm>
            <a:off x="448510" y="2975471"/>
            <a:ext cx="7788828" cy="3236629"/>
          </a:xfrm>
          <a:prstGeom prst="rect">
            <a:avLst/>
          </a:prstGeom>
          <a:noFill/>
          <a:ln>
            <a:noFill/>
          </a:ln>
        </p:spPr>
      </p:pic>
      <p:sp>
        <p:nvSpPr>
          <p:cNvPr id="265" name="Google Shape;265;p41"/>
          <p:cNvSpPr txBox="1"/>
          <p:nvPr/>
        </p:nvSpPr>
        <p:spPr>
          <a:xfrm>
            <a:off x="8346930" y="3939805"/>
            <a:ext cx="3161106" cy="218914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700"/>
              </a:spcBef>
              <a:spcAft>
                <a:spcPts val="0"/>
              </a:spcAft>
              <a:buClr>
                <a:srgbClr val="000000"/>
              </a:buClr>
              <a:buSzPts val="2000"/>
              <a:buFont typeface="Noto Sans Symbols"/>
              <a:buChar char="▪"/>
            </a:pPr>
            <a:r>
              <a:rPr b="0" i="0" lang="en-US" sz="1400" u="none" cap="none" strike="noStrike">
                <a:solidFill>
                  <a:srgbClr val="000000"/>
                </a:solidFill>
                <a:latin typeface="IBM Plex Sans"/>
                <a:ea typeface="IBM Plex Sans"/>
                <a:cs typeface="IBM Plex Sans"/>
                <a:sym typeface="IBM Plex Sans"/>
              </a:rPr>
              <a:t>The visualize_rsi method provides visual representations of RSI with overbought and oversold levels.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 RSI (Relative Strength Index)</a:t>
            </a:r>
            <a:endParaRPr/>
          </a:p>
        </p:txBody>
      </p:sp>
      <p:pic>
        <p:nvPicPr>
          <p:cNvPr id="271" name="Google Shape;271;p42"/>
          <p:cNvPicPr preferRelativeResize="0"/>
          <p:nvPr/>
        </p:nvPicPr>
        <p:blipFill rotWithShape="1">
          <a:blip r:embed="rId3">
            <a:alphaModFix/>
          </a:blip>
          <a:srcRect b="0" l="0" r="0" t="0"/>
          <a:stretch/>
        </p:blipFill>
        <p:spPr>
          <a:xfrm>
            <a:off x="527221" y="1515761"/>
            <a:ext cx="10959975" cy="43482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Latest News</a:t>
            </a:r>
            <a:endParaRPr/>
          </a:p>
        </p:txBody>
      </p:sp>
      <p:sp>
        <p:nvSpPr>
          <p:cNvPr id="277" name="Google Shape;277;p43"/>
          <p:cNvSpPr txBox="1"/>
          <p:nvPr>
            <p:ph idx="2" type="body"/>
          </p:nvPr>
        </p:nvSpPr>
        <p:spPr>
          <a:xfrm>
            <a:off x="494270" y="1632025"/>
            <a:ext cx="3797643"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get_latest_news function leverages the Yahoo Finance API to fetch the latest news related to the stock.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Displays the title, link, and publisher for each news article, providing a comprehensive overview.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Robust error handling ensures a smooth user experience even when no news is available for the specified stock.</a:t>
            </a:r>
            <a:endParaRPr sz="1600">
              <a:solidFill>
                <a:srgbClr val="000000"/>
              </a:solidFill>
            </a:endParaRPr>
          </a:p>
        </p:txBody>
      </p:sp>
      <p:pic>
        <p:nvPicPr>
          <p:cNvPr id="278" name="Google Shape;278;p43"/>
          <p:cNvPicPr preferRelativeResize="0"/>
          <p:nvPr/>
        </p:nvPicPr>
        <p:blipFill rotWithShape="1">
          <a:blip r:embed="rId3">
            <a:alphaModFix/>
          </a:blip>
          <a:srcRect b="0" l="0" r="0" t="0"/>
          <a:stretch/>
        </p:blipFill>
        <p:spPr>
          <a:xfrm>
            <a:off x="4614749" y="285350"/>
            <a:ext cx="5670722" cy="2693349"/>
          </a:xfrm>
          <a:prstGeom prst="rect">
            <a:avLst/>
          </a:prstGeom>
          <a:noFill/>
          <a:ln>
            <a:noFill/>
          </a:ln>
        </p:spPr>
      </p:pic>
      <p:pic>
        <p:nvPicPr>
          <p:cNvPr id="279" name="Google Shape;279;p43"/>
          <p:cNvPicPr preferRelativeResize="0"/>
          <p:nvPr/>
        </p:nvPicPr>
        <p:blipFill rotWithShape="1">
          <a:blip r:embed="rId4">
            <a:alphaModFix/>
          </a:blip>
          <a:srcRect b="0" l="0" r="0" t="0"/>
          <a:stretch/>
        </p:blipFill>
        <p:spPr>
          <a:xfrm>
            <a:off x="4614749" y="3146194"/>
            <a:ext cx="6340112" cy="29458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US">
                <a:solidFill>
                  <a:schemeClr val="accent1"/>
                </a:solidFill>
              </a:rPr>
              <a:t>Benefits of Using the Stock Analysis Package</a:t>
            </a:r>
            <a:endParaRPr/>
          </a:p>
        </p:txBody>
      </p:sp>
      <p:sp>
        <p:nvSpPr>
          <p:cNvPr id="285" name="Google Shape;285;p44"/>
          <p:cNvSpPr txBox="1"/>
          <p:nvPr>
            <p:ph idx="2" type="body"/>
          </p:nvPr>
        </p:nvSpPr>
        <p:spPr>
          <a:xfrm>
            <a:off x="644775" y="1632025"/>
            <a:ext cx="10900865"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2000">
                <a:solidFill>
                  <a:srgbClr val="000000"/>
                </a:solidFill>
              </a:rPr>
              <a:t>Comprehensive Analysis: The package offers a wide range of analytical tools.</a:t>
            </a:r>
            <a:endParaRPr/>
          </a:p>
          <a:p>
            <a:pPr indent="-228600" lvl="0" marL="228600" rtl="0" algn="l">
              <a:lnSpc>
                <a:spcPct val="115000"/>
              </a:lnSpc>
              <a:spcBef>
                <a:spcPts val="700"/>
              </a:spcBef>
              <a:spcAft>
                <a:spcPts val="0"/>
              </a:spcAft>
              <a:buClr>
                <a:srgbClr val="000000"/>
              </a:buClr>
              <a:buSzPts val="2000"/>
              <a:buChar char="▪"/>
            </a:pPr>
            <a:r>
              <a:rPr lang="en-US" sz="2000">
                <a:solidFill>
                  <a:srgbClr val="000000"/>
                </a:solidFill>
              </a:rPr>
              <a:t>User-Friendly Interface: Easy-to-use methods for fetching data and visualizing results.</a:t>
            </a:r>
            <a:endParaRPr/>
          </a:p>
          <a:p>
            <a:pPr indent="-228600" lvl="0" marL="228600" rtl="0" algn="l">
              <a:lnSpc>
                <a:spcPct val="115000"/>
              </a:lnSpc>
              <a:spcBef>
                <a:spcPts val="700"/>
              </a:spcBef>
              <a:spcAft>
                <a:spcPts val="0"/>
              </a:spcAft>
              <a:buClr>
                <a:srgbClr val="000000"/>
              </a:buClr>
              <a:buSzPts val="2000"/>
              <a:buChar char="▪"/>
            </a:pPr>
            <a:r>
              <a:rPr lang="en-US" sz="2000">
                <a:solidFill>
                  <a:srgbClr val="000000"/>
                </a:solidFill>
              </a:rPr>
              <a:t>Interactive Visualizations: Plotly-based charts enhance the user experience.</a:t>
            </a:r>
            <a:endParaRPr/>
          </a:p>
          <a:p>
            <a:pPr indent="-228600" lvl="0" marL="228600" rtl="0" algn="l">
              <a:lnSpc>
                <a:spcPct val="115000"/>
              </a:lnSpc>
              <a:spcBef>
                <a:spcPts val="700"/>
              </a:spcBef>
              <a:spcAft>
                <a:spcPts val="0"/>
              </a:spcAft>
              <a:buClr>
                <a:srgbClr val="000000"/>
              </a:buClr>
              <a:buSzPts val="2000"/>
              <a:buChar char="▪"/>
            </a:pPr>
            <a:r>
              <a:rPr lang="en-US" sz="2000">
                <a:solidFill>
                  <a:srgbClr val="000000"/>
                </a:solidFill>
              </a:rPr>
              <a:t>Error Handling: Robust error handling ensures reliable performance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644771" y="526474"/>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Introduction</a:t>
            </a:r>
            <a:endParaRPr>
              <a:solidFill>
                <a:schemeClr val="accent1"/>
              </a:solidFill>
            </a:endParaRPr>
          </a:p>
        </p:txBody>
      </p:sp>
      <p:sp>
        <p:nvSpPr>
          <p:cNvPr id="160" name="Google Shape;160;p27"/>
          <p:cNvSpPr txBox="1"/>
          <p:nvPr>
            <p:ph idx="2" type="body"/>
          </p:nvPr>
        </p:nvSpPr>
        <p:spPr>
          <a:xfrm>
            <a:off x="644775" y="1794498"/>
            <a:ext cx="10709100" cy="3829553"/>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Clr>
                <a:schemeClr val="dk1"/>
              </a:buClr>
              <a:buSzPts val="2100"/>
              <a:buChar char="●"/>
            </a:pPr>
            <a:r>
              <a:rPr lang="en-US" sz="2100"/>
              <a:t>The Stock Analysis Package is a Python-based tool designed for comprehensive financial analysis.</a:t>
            </a:r>
            <a:endParaRPr/>
          </a:p>
          <a:p>
            <a:pPr indent="-228600" lvl="0" marL="457200" rtl="0" algn="l">
              <a:lnSpc>
                <a:spcPct val="90000"/>
              </a:lnSpc>
              <a:spcBef>
                <a:spcPts val="0"/>
              </a:spcBef>
              <a:spcAft>
                <a:spcPts val="0"/>
              </a:spcAft>
              <a:buClr>
                <a:schemeClr val="dk1"/>
              </a:buClr>
              <a:buSzPts val="2100"/>
              <a:buNone/>
            </a:pPr>
            <a:r>
              <a:t/>
            </a:r>
            <a:endParaRPr sz="2100"/>
          </a:p>
          <a:p>
            <a:pPr indent="-361950" lvl="0" marL="457200" rtl="0" algn="l">
              <a:lnSpc>
                <a:spcPct val="90000"/>
              </a:lnSpc>
              <a:spcBef>
                <a:spcPts val="0"/>
              </a:spcBef>
              <a:spcAft>
                <a:spcPts val="0"/>
              </a:spcAft>
              <a:buClr>
                <a:schemeClr val="dk1"/>
              </a:buClr>
              <a:buSzPts val="2100"/>
              <a:buChar char="●"/>
            </a:pPr>
            <a:r>
              <a:rPr lang="en-US" sz="2100"/>
              <a:t>It utilizing the yfinance library (Reference: yf.Ticker) to get the </a:t>
            </a:r>
            <a:r>
              <a:rPr lang="en-US" sz="2100"/>
              <a:t>current</a:t>
            </a:r>
            <a:r>
              <a:rPr lang="en-US" sz="2100"/>
              <a:t> market data. </a:t>
            </a:r>
            <a:endParaRPr/>
          </a:p>
          <a:p>
            <a:pPr indent="-228600" lvl="0" marL="457200" rtl="0" algn="l">
              <a:lnSpc>
                <a:spcPct val="90000"/>
              </a:lnSpc>
              <a:spcBef>
                <a:spcPts val="0"/>
              </a:spcBef>
              <a:spcAft>
                <a:spcPts val="0"/>
              </a:spcAft>
              <a:buClr>
                <a:schemeClr val="dk1"/>
              </a:buClr>
              <a:buSzPts val="2100"/>
              <a:buNone/>
            </a:pPr>
            <a:r>
              <a:t/>
            </a:r>
            <a:endParaRPr sz="2100"/>
          </a:p>
          <a:p>
            <a:pPr indent="-361950" lvl="0" marL="457200" rtl="0" algn="l">
              <a:lnSpc>
                <a:spcPct val="90000"/>
              </a:lnSpc>
              <a:spcBef>
                <a:spcPts val="0"/>
              </a:spcBef>
              <a:spcAft>
                <a:spcPts val="0"/>
              </a:spcAft>
              <a:buClr>
                <a:schemeClr val="dk1"/>
              </a:buClr>
              <a:buSzPts val="2100"/>
              <a:buChar char="●"/>
            </a:pPr>
            <a:r>
              <a:rPr lang="en-US" sz="2100"/>
              <a:t>Developed with a focus on empowering users to make informed investment decisions.</a:t>
            </a:r>
            <a:endParaRPr sz="2100"/>
          </a:p>
          <a:p>
            <a:pPr indent="0" lvl="0" marL="457200" rtl="0" algn="l">
              <a:lnSpc>
                <a:spcPct val="90000"/>
              </a:lnSpc>
              <a:spcBef>
                <a:spcPts val="0"/>
              </a:spcBef>
              <a:spcAft>
                <a:spcPts val="0"/>
              </a:spcAft>
              <a:buNone/>
            </a:pPr>
            <a:r>
              <a:t/>
            </a:r>
            <a:endParaRPr sz="2100"/>
          </a:p>
          <a:p>
            <a:pPr indent="-361950" lvl="0" marL="457200" rtl="0" algn="l">
              <a:lnSpc>
                <a:spcPct val="90000"/>
              </a:lnSpc>
              <a:spcBef>
                <a:spcPts val="0"/>
              </a:spcBef>
              <a:spcAft>
                <a:spcPts val="0"/>
              </a:spcAft>
              <a:buClr>
                <a:schemeClr val="dk1"/>
              </a:buClr>
              <a:buSzPts val="2100"/>
              <a:buChar char="●"/>
            </a:pPr>
            <a:r>
              <a:rPr lang="en-US" sz="2100"/>
              <a:t>The package aims to facilitate stock market analysis by providing tools for data fetching, visualization, and advanced technical analysis. It empowers users to make informed decisions based on historical stock trends.</a:t>
            </a:r>
            <a:endParaRPr sz="2100"/>
          </a:p>
        </p:txBody>
      </p:sp>
      <p:sp>
        <p:nvSpPr>
          <p:cNvPr id="161" name="Google Shape;161;p2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644784" y="172302"/>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Conclusion		</a:t>
            </a:r>
            <a:endParaRPr/>
          </a:p>
        </p:txBody>
      </p:sp>
      <p:sp>
        <p:nvSpPr>
          <p:cNvPr id="291" name="Google Shape;291;p45"/>
          <p:cNvSpPr txBox="1"/>
          <p:nvPr>
            <p:ph idx="2" type="body"/>
          </p:nvPr>
        </p:nvSpPr>
        <p:spPr>
          <a:xfrm>
            <a:off x="448350" y="907000"/>
            <a:ext cx="11097300" cy="5401500"/>
          </a:xfrm>
          <a:prstGeom prst="rect">
            <a:avLst/>
          </a:prstGeom>
          <a:noFill/>
          <a:ln>
            <a:noFill/>
          </a:ln>
        </p:spPr>
        <p:txBody>
          <a:bodyPr anchorCtr="0" anchor="t" bIns="45700" lIns="91425" spcFirstLastPara="1" rIns="91425" wrap="square" tIns="45700">
            <a:noAutofit/>
          </a:bodyPr>
          <a:lstStyle/>
          <a:p>
            <a:pPr indent="-209550" lvl="0" marL="2286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In conclusion, the Stock Analysis Package presented here offers a robust and versatile toolkit for in-depth analysis of stock market data. This comprehensive package is designed to empower users with key insights into a stock's performance, employing various technical indicators and visualizations. </a:t>
            </a:r>
            <a:endParaRPr sz="1700">
              <a:solidFill>
                <a:srgbClr val="000000"/>
              </a:solidFill>
              <a:latin typeface="Arial"/>
              <a:ea typeface="Arial"/>
              <a:cs typeface="Arial"/>
              <a:sym typeface="Arial"/>
            </a:endParaRPr>
          </a:p>
          <a:p>
            <a:pPr indent="-209550" lvl="0" marL="2286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Let's summarize the key points: </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Data Fetching and Validation</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Visualization Tools</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visualize_moving_average ,visualize_macd and visualize_macd_histogram showcase the MACD indicator and its histogram for insightful trend reversal signals. </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visualize_bollinger_bands into the candlestick chart, facilitating volatility analysis. </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visualize_rsi displays the Relative Strength Index (RSI)</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Technical Analysis: computes the moving average, a fundamental indicator for trend identification. perform_macd computes the Moving Average Convergence Divergence (MACD) and its signal line.calculates Bollinger Bands, adding a volatility dimension to the analysis. calculate_rsi computes the Relative Strength Index (RSI), aiding in identifying potential reversal points. </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Latest News Integration:fetches and presents the latest news related to the specified stock. </a:t>
            </a:r>
            <a:endParaRPr sz="1700">
              <a:solidFill>
                <a:srgbClr val="000000"/>
              </a:solidFill>
              <a:latin typeface="Arial"/>
              <a:ea typeface="Arial"/>
              <a:cs typeface="Arial"/>
              <a:sym typeface="Arial"/>
            </a:endParaRPr>
          </a:p>
          <a:p>
            <a:pPr indent="-336550" lvl="1" marL="914400" rtl="0" algn="l">
              <a:lnSpc>
                <a:spcPct val="100000"/>
              </a:lnSpc>
              <a:spcBef>
                <a:spcPts val="700"/>
              </a:spcBef>
              <a:spcAft>
                <a:spcPts val="0"/>
              </a:spcAft>
              <a:buClr>
                <a:srgbClr val="000000"/>
              </a:buClr>
              <a:buSzPts val="1700"/>
              <a:buFont typeface="Arial"/>
              <a:buChar char="-"/>
            </a:pPr>
            <a:r>
              <a:rPr lang="en-US" sz="1700">
                <a:solidFill>
                  <a:srgbClr val="000000"/>
                </a:solidFill>
                <a:latin typeface="Arial"/>
                <a:ea typeface="Arial"/>
                <a:cs typeface="Arial"/>
                <a:sym typeface="Arial"/>
              </a:rPr>
              <a:t>User-Friendly Exception Handling: Exception handling throughout the package ensures user-friendly error messages, enhancing the overall user experience. </a:t>
            </a:r>
            <a:endParaRPr sz="15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644784" y="172302"/>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Contribution</a:t>
            </a:r>
            <a:r>
              <a:rPr lang="en-US">
                <a:solidFill>
                  <a:schemeClr val="accent1"/>
                </a:solidFill>
              </a:rPr>
              <a:t>		</a:t>
            </a:r>
            <a:endParaRPr/>
          </a:p>
        </p:txBody>
      </p:sp>
      <p:sp>
        <p:nvSpPr>
          <p:cNvPr id="297" name="Google Shape;297;p46"/>
          <p:cNvSpPr txBox="1"/>
          <p:nvPr>
            <p:ph idx="2" type="body"/>
          </p:nvPr>
        </p:nvSpPr>
        <p:spPr>
          <a:xfrm>
            <a:off x="234150" y="727375"/>
            <a:ext cx="5475300" cy="4268400"/>
          </a:xfrm>
          <a:prstGeom prst="rect">
            <a:avLst/>
          </a:prstGeom>
          <a:noFill/>
          <a:ln>
            <a:noFill/>
          </a:ln>
        </p:spPr>
        <p:txBody>
          <a:bodyPr anchorCtr="0" anchor="t" bIns="45700" lIns="91425" spcFirstLastPara="1" rIns="91425" wrap="square" tIns="45700">
            <a:noAutofit/>
          </a:bodyPr>
          <a:lstStyle/>
          <a:p>
            <a:pPr indent="-209550" lvl="0" marL="228600" rtl="0" algn="l">
              <a:lnSpc>
                <a:spcPct val="100000"/>
              </a:lnSpc>
              <a:spcBef>
                <a:spcPts val="0"/>
              </a:spcBef>
              <a:spcAft>
                <a:spcPts val="0"/>
              </a:spcAft>
              <a:buClr>
                <a:srgbClr val="000000"/>
              </a:buClr>
              <a:buSzPts val="1700"/>
              <a:buFont typeface="Arial"/>
              <a:buChar char="▪"/>
            </a:pPr>
            <a:r>
              <a:rPr lang="en-US" sz="1400">
                <a:latin typeface="Arial"/>
                <a:ea typeface="Arial"/>
                <a:cs typeface="Arial"/>
                <a:sym typeface="Arial"/>
              </a:rPr>
              <a:t> </a:t>
            </a:r>
            <a:r>
              <a:rPr lang="en-US" sz="1500">
                <a:latin typeface="Arial"/>
                <a:ea typeface="Arial"/>
                <a:cs typeface="Arial"/>
                <a:sym typeface="Arial"/>
              </a:rPr>
              <a:t>Members' Contributions</a:t>
            </a:r>
            <a:r>
              <a:rPr lang="en-US" sz="1400">
                <a:latin typeface="Arial"/>
                <a:ea typeface="Arial"/>
                <a:cs typeface="Arial"/>
                <a:sym typeface="Arial"/>
              </a:rPr>
              <a:t> </a:t>
            </a:r>
            <a:endParaRPr sz="1400">
              <a:latin typeface="Arial"/>
              <a:ea typeface="Arial"/>
              <a:cs typeface="Arial"/>
              <a:sym typeface="Arial"/>
            </a:endParaRPr>
          </a:p>
          <a:p>
            <a:pPr indent="-330200" lvl="1" marL="914400" rtl="0" algn="l">
              <a:lnSpc>
                <a:spcPct val="100000"/>
              </a:lnSpc>
              <a:spcBef>
                <a:spcPts val="0"/>
              </a:spcBef>
              <a:spcAft>
                <a:spcPts val="0"/>
              </a:spcAft>
              <a:buClr>
                <a:srgbClr val="000000"/>
              </a:buClr>
              <a:buSzPts val="1600"/>
              <a:buFont typeface="Arial"/>
              <a:buChar char="-"/>
            </a:pPr>
            <a:r>
              <a:rPr b="1" lang="en-US" sz="1400">
                <a:latin typeface="Arial"/>
                <a:ea typeface="Arial"/>
                <a:cs typeface="Arial"/>
                <a:sym typeface="Arial"/>
              </a:rPr>
              <a:t>Shubham Narkhede</a:t>
            </a:r>
            <a:r>
              <a:rPr lang="en-US" sz="1400">
                <a:latin typeface="Arial"/>
                <a:ea typeface="Arial"/>
                <a:cs typeface="Arial"/>
                <a:sym typeface="Arial"/>
              </a:rPr>
              <a:t> - (Role: Project Lead) </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Package setup, adding required packages. </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Main class initialization function and calls of class functions. </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Data fetching function.</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Implementation of exception and error handling in all sections of the package. </a:t>
            </a:r>
            <a:endParaRPr sz="1400">
              <a:latin typeface="Arial"/>
              <a:ea typeface="Arial"/>
              <a:cs typeface="Arial"/>
              <a:sym typeface="Arial"/>
            </a:endParaRPr>
          </a:p>
          <a:p>
            <a:pPr indent="-317500" lvl="2" marL="1371600" rtl="0" algn="l">
              <a:lnSpc>
                <a:spcPct val="100000"/>
              </a:lnSpc>
              <a:spcBef>
                <a:spcPts val="0"/>
              </a:spcBef>
              <a:spcAft>
                <a:spcPts val="0"/>
              </a:spcAft>
              <a:buSzPts val="1400"/>
              <a:buFont typeface="Arial"/>
              <a:buChar char="-"/>
            </a:pPr>
            <a:r>
              <a:rPr lang="en-US" sz="1400">
                <a:latin typeface="Arial"/>
                <a:ea typeface="Arial"/>
                <a:cs typeface="Arial"/>
                <a:sym typeface="Arial"/>
              </a:rPr>
              <a:t>MACD Histogram visualization function (`visualize_macd_histogram`). </a:t>
            </a:r>
            <a:endParaRPr sz="1400">
              <a:latin typeface="Arial"/>
              <a:ea typeface="Arial"/>
              <a:cs typeface="Arial"/>
              <a:sym typeface="Arial"/>
            </a:endParaRPr>
          </a:p>
          <a:p>
            <a:pPr indent="-330200" lvl="1" marL="914400" rtl="0" algn="l">
              <a:lnSpc>
                <a:spcPct val="100000"/>
              </a:lnSpc>
              <a:spcBef>
                <a:spcPts val="0"/>
              </a:spcBef>
              <a:spcAft>
                <a:spcPts val="0"/>
              </a:spcAft>
              <a:buClr>
                <a:srgbClr val="000000"/>
              </a:buClr>
              <a:buSzPts val="1600"/>
              <a:buFont typeface="Arial"/>
              <a:buChar char="-"/>
            </a:pPr>
            <a:r>
              <a:rPr b="1" lang="en-US" sz="1400">
                <a:latin typeface="Arial"/>
                <a:ea typeface="Arial"/>
                <a:cs typeface="Arial"/>
                <a:sym typeface="Arial"/>
              </a:rPr>
              <a:t>Subham Moda</a:t>
            </a:r>
            <a:r>
              <a:rPr b="1" lang="en-US" sz="1400">
                <a:latin typeface="Arial"/>
                <a:ea typeface="Arial"/>
                <a:cs typeface="Arial"/>
                <a:sym typeface="Arial"/>
              </a:rPr>
              <a:t> </a:t>
            </a:r>
            <a:r>
              <a:rPr lang="en-US" sz="1400">
                <a:latin typeface="Arial"/>
                <a:ea typeface="Arial"/>
                <a:cs typeface="Arial"/>
                <a:sym typeface="Arial"/>
              </a:rPr>
              <a:t>- (Role: Visualization Specialist)</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Candlestick visualization function (`visualize_candlestick`). </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Moving average calculation function (`calculate_moving_average`).</a:t>
            </a:r>
            <a:endParaRPr sz="1400">
              <a:latin typeface="Arial"/>
              <a:ea typeface="Arial"/>
              <a:cs typeface="Arial"/>
              <a:sym typeface="Arial"/>
            </a:endParaRPr>
          </a:p>
          <a:p>
            <a:pPr indent="-330200" lvl="2" marL="1371600" rtl="0" algn="l">
              <a:lnSpc>
                <a:spcPct val="100000"/>
              </a:lnSpc>
              <a:spcBef>
                <a:spcPts val="0"/>
              </a:spcBef>
              <a:spcAft>
                <a:spcPts val="0"/>
              </a:spcAft>
              <a:buClr>
                <a:srgbClr val="000000"/>
              </a:buClr>
              <a:buSzPts val="1600"/>
              <a:buFont typeface="Arial"/>
              <a:buChar char="-"/>
            </a:pPr>
            <a:r>
              <a:rPr lang="en-US" sz="1400">
                <a:latin typeface="Arial"/>
                <a:ea typeface="Arial"/>
                <a:cs typeface="Arial"/>
                <a:sym typeface="Arial"/>
              </a:rPr>
              <a:t>Moving average visualization function (`visualize_moving_average`). </a:t>
            </a:r>
            <a:endParaRPr sz="1400">
              <a:latin typeface="Arial"/>
              <a:ea typeface="Arial"/>
              <a:cs typeface="Arial"/>
              <a:sym typeface="Arial"/>
            </a:endParaRPr>
          </a:p>
          <a:p>
            <a:pPr indent="-317500" lvl="2" marL="1371600" rtl="0" algn="l">
              <a:lnSpc>
                <a:spcPct val="100000"/>
              </a:lnSpc>
              <a:spcBef>
                <a:spcPts val="0"/>
              </a:spcBef>
              <a:spcAft>
                <a:spcPts val="0"/>
              </a:spcAft>
              <a:buSzPts val="1400"/>
              <a:buFont typeface="Arial"/>
              <a:buChar char="-"/>
            </a:pPr>
            <a:r>
              <a:rPr lang="en-US" sz="1400">
                <a:latin typeface="Arial"/>
                <a:ea typeface="Arial"/>
                <a:cs typeface="Arial"/>
                <a:sym typeface="Arial"/>
              </a:rPr>
              <a:t>Error handling as required.</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p:txBody>
      </p:sp>
      <p:sp>
        <p:nvSpPr>
          <p:cNvPr id="298" name="Google Shape;298;p46"/>
          <p:cNvSpPr txBox="1"/>
          <p:nvPr/>
        </p:nvSpPr>
        <p:spPr>
          <a:xfrm>
            <a:off x="5281475" y="852925"/>
            <a:ext cx="6207300" cy="4356000"/>
          </a:xfrm>
          <a:prstGeom prst="rect">
            <a:avLst/>
          </a:prstGeom>
          <a:noFill/>
          <a:ln>
            <a:noFill/>
          </a:ln>
        </p:spPr>
        <p:txBody>
          <a:bodyPr anchorCtr="0" anchor="t" bIns="91425" lIns="91425" spcFirstLastPara="1" rIns="91425" wrap="square" tIns="91425">
            <a:spAutoFit/>
          </a:bodyPr>
          <a:lstStyle/>
          <a:p>
            <a:pPr indent="-330200" lvl="1" marL="914400" rtl="0" algn="l">
              <a:spcBef>
                <a:spcPts val="0"/>
              </a:spcBef>
              <a:spcAft>
                <a:spcPts val="0"/>
              </a:spcAft>
              <a:buClr>
                <a:srgbClr val="000000"/>
              </a:buClr>
              <a:buSzPts val="1600"/>
              <a:buFont typeface="Arial"/>
              <a:buChar char="-"/>
            </a:pPr>
            <a:r>
              <a:rPr b="1" lang="en-US">
                <a:solidFill>
                  <a:schemeClr val="dk1"/>
                </a:solidFill>
              </a:rPr>
              <a:t>Xinran Liu</a:t>
            </a:r>
            <a:r>
              <a:rPr lang="en-US">
                <a:solidFill>
                  <a:schemeClr val="dk1"/>
                </a:solidFill>
              </a:rPr>
              <a:t> - (Role: Technical Analyst) </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MACD calculation function (`perform_macd`).</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MACD visualization function (`visualize_macd`).</a:t>
            </a:r>
            <a:endParaRPr>
              <a:solidFill>
                <a:schemeClr val="dk1"/>
              </a:solidFill>
            </a:endParaRPr>
          </a:p>
          <a:p>
            <a:pPr indent="-342900" lvl="2" marL="1371600" rtl="0" algn="l">
              <a:spcBef>
                <a:spcPts val="0"/>
              </a:spcBef>
              <a:spcAft>
                <a:spcPts val="0"/>
              </a:spcAft>
              <a:buClr>
                <a:schemeClr val="dk1"/>
              </a:buClr>
              <a:buSzPts val="1800"/>
              <a:buFont typeface="NTR"/>
              <a:buChar char="-"/>
            </a:pPr>
            <a:r>
              <a:rPr lang="en-US">
                <a:solidFill>
                  <a:schemeClr val="dk1"/>
                </a:solidFill>
              </a:rPr>
              <a:t>Documentation </a:t>
            </a:r>
            <a:endParaRPr>
              <a:solidFill>
                <a:schemeClr val="dk1"/>
              </a:solidFill>
            </a:endParaRPr>
          </a:p>
          <a:p>
            <a:pPr indent="-330200" lvl="1" marL="914400" rtl="0" algn="l">
              <a:spcBef>
                <a:spcPts val="0"/>
              </a:spcBef>
              <a:spcAft>
                <a:spcPts val="0"/>
              </a:spcAft>
              <a:buClr>
                <a:srgbClr val="000000"/>
              </a:buClr>
              <a:buSzPts val="1600"/>
              <a:buFont typeface="Arial"/>
              <a:buChar char="-"/>
            </a:pPr>
            <a:r>
              <a:rPr b="1" lang="en-US">
                <a:solidFill>
                  <a:schemeClr val="dk1"/>
                </a:solidFill>
              </a:rPr>
              <a:t>Zixin Zhou</a:t>
            </a:r>
            <a:r>
              <a:rPr lang="en-US">
                <a:solidFill>
                  <a:schemeClr val="dk1"/>
                </a:solidFill>
              </a:rPr>
              <a:t> - (Role: Volatility Analyst)</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Bollinger Bands calculation function (`calculate_bollinger_bands`).</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Bollinger Bands visualization function (`visualize_bollinger_bands`). </a:t>
            </a:r>
            <a:endParaRPr>
              <a:solidFill>
                <a:schemeClr val="dk1"/>
              </a:solidFill>
            </a:endParaRPr>
          </a:p>
          <a:p>
            <a:pPr indent="-342900" lvl="2" marL="1371600" rtl="0" algn="l">
              <a:spcBef>
                <a:spcPts val="0"/>
              </a:spcBef>
              <a:spcAft>
                <a:spcPts val="0"/>
              </a:spcAft>
              <a:buClr>
                <a:schemeClr val="dk1"/>
              </a:buClr>
              <a:buSzPts val="1800"/>
              <a:buFont typeface="NTR"/>
              <a:buChar char="-"/>
            </a:pPr>
            <a:r>
              <a:rPr lang="en-US">
                <a:solidFill>
                  <a:schemeClr val="dk1"/>
                </a:solidFill>
              </a:rPr>
              <a:t>Documentation</a:t>
            </a:r>
            <a:endParaRPr>
              <a:solidFill>
                <a:schemeClr val="dk1"/>
              </a:solidFill>
            </a:endParaRPr>
          </a:p>
          <a:p>
            <a:pPr indent="-330200" lvl="1" marL="914400" rtl="0" algn="l">
              <a:spcBef>
                <a:spcPts val="0"/>
              </a:spcBef>
              <a:spcAft>
                <a:spcPts val="0"/>
              </a:spcAft>
              <a:buClr>
                <a:srgbClr val="000000"/>
              </a:buClr>
              <a:buSzPts val="1600"/>
              <a:buFont typeface="Arial"/>
              <a:buChar char="-"/>
            </a:pPr>
            <a:r>
              <a:rPr b="1" lang="en-US">
                <a:solidFill>
                  <a:schemeClr val="dk1"/>
                </a:solidFill>
              </a:rPr>
              <a:t>Yanyun Wang</a:t>
            </a:r>
            <a:r>
              <a:rPr lang="en-US">
                <a:solidFill>
                  <a:schemeClr val="dk1"/>
                </a:solidFill>
              </a:rPr>
              <a:t>- (Role: Momentum Analyst)</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Relative Strength Index (RSI) calculation function (`calculate_rsi`). </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RSI visualization function (`visualize_rsi`).</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Latest news fetching function (`get_latest_news`).</a:t>
            </a:r>
            <a:endParaRPr>
              <a:solidFill>
                <a:schemeClr val="dk1"/>
              </a:solidFill>
            </a:endParaRPr>
          </a:p>
          <a:p>
            <a:pPr indent="-330200" lvl="2" marL="1371600" rtl="0" algn="l">
              <a:spcBef>
                <a:spcPts val="0"/>
              </a:spcBef>
              <a:spcAft>
                <a:spcPts val="0"/>
              </a:spcAft>
              <a:buClr>
                <a:srgbClr val="000000"/>
              </a:buClr>
              <a:buSzPts val="1600"/>
              <a:buFont typeface="Arial"/>
              <a:buChar char="-"/>
            </a:pPr>
            <a:r>
              <a:rPr lang="en-US">
                <a:solidFill>
                  <a:schemeClr val="dk1"/>
                </a:solidFill>
              </a:rPr>
              <a:t>Function calls of all the feature of the Package </a:t>
            </a:r>
            <a:endParaRPr>
              <a:solidFill>
                <a:schemeClr val="dk1"/>
              </a:solidFill>
            </a:endParaRPr>
          </a:p>
          <a:p>
            <a:pPr indent="0" lvl="0" marL="0" rtl="0" algn="l">
              <a:spcBef>
                <a:spcPts val="0"/>
              </a:spcBef>
              <a:spcAft>
                <a:spcPts val="0"/>
              </a:spcAft>
              <a:buNone/>
            </a:pPr>
            <a:r>
              <a:t/>
            </a:r>
            <a:endParaRPr sz="1700">
              <a:solidFill>
                <a:schemeClr val="dk1"/>
              </a:solidFill>
              <a:latin typeface="IBM Plex Sans"/>
              <a:ea typeface="IBM Plex Sans"/>
              <a:cs typeface="IBM Plex Sans"/>
              <a:sym typeface="IBM Plex Sans"/>
            </a:endParaRPr>
          </a:p>
        </p:txBody>
      </p:sp>
      <p:sp>
        <p:nvSpPr>
          <p:cNvPr id="299" name="Google Shape;299;p46"/>
          <p:cNvSpPr txBox="1"/>
          <p:nvPr/>
        </p:nvSpPr>
        <p:spPr>
          <a:xfrm>
            <a:off x="1389000" y="4995775"/>
            <a:ext cx="10184100" cy="1546500"/>
          </a:xfrm>
          <a:prstGeom prst="rect">
            <a:avLst/>
          </a:prstGeom>
          <a:noFill/>
          <a:ln>
            <a:noFill/>
          </a:ln>
        </p:spPr>
        <p:txBody>
          <a:bodyPr anchorCtr="0" anchor="t" bIns="91425" lIns="91425" spcFirstLastPara="1" rIns="91425" wrap="square" tIns="91425">
            <a:noAutofit/>
          </a:bodyPr>
          <a:lstStyle/>
          <a:p>
            <a:pPr indent="-330200" lvl="1" marL="914400" rtl="0" algn="l">
              <a:spcBef>
                <a:spcPts val="700"/>
              </a:spcBef>
              <a:spcAft>
                <a:spcPts val="0"/>
              </a:spcAft>
              <a:buClr>
                <a:srgbClr val="000000"/>
              </a:buClr>
              <a:buSzPts val="1600"/>
              <a:buFont typeface="Arial"/>
              <a:buChar char="-"/>
            </a:pPr>
            <a:r>
              <a:rPr b="1" lang="en-US">
                <a:solidFill>
                  <a:schemeClr val="dk1"/>
                </a:solidFill>
              </a:rPr>
              <a:t>Overall Collaboration</a:t>
            </a:r>
            <a:r>
              <a:rPr lang="en-US">
                <a:solidFill>
                  <a:schemeClr val="dk1"/>
                </a:solidFill>
              </a:rPr>
              <a:t> - Code Development:</a:t>
            </a:r>
            <a:endParaRPr>
              <a:solidFill>
                <a:schemeClr val="dk1"/>
              </a:solidFill>
            </a:endParaRPr>
          </a:p>
          <a:p>
            <a:pPr indent="-330200" lvl="1" marL="914400" rtl="0" algn="l">
              <a:spcBef>
                <a:spcPts val="700"/>
              </a:spcBef>
              <a:spcAft>
                <a:spcPts val="0"/>
              </a:spcAft>
              <a:buClr>
                <a:srgbClr val="000000"/>
              </a:buClr>
              <a:buSzPts val="1600"/>
              <a:buFont typeface="Arial"/>
              <a:buChar char="-"/>
            </a:pPr>
            <a:r>
              <a:rPr lang="en-US">
                <a:solidFill>
                  <a:schemeClr val="dk1"/>
                </a:solidFill>
              </a:rPr>
              <a:t> Each team member contributed to the development of various functions, ensuring efficiency and error-free implementation. </a:t>
            </a:r>
            <a:endParaRPr>
              <a:solidFill>
                <a:schemeClr val="dk1"/>
              </a:solidFill>
            </a:endParaRPr>
          </a:p>
          <a:p>
            <a:pPr indent="-330200" lvl="1" marL="914400" rtl="0" algn="l">
              <a:spcBef>
                <a:spcPts val="700"/>
              </a:spcBef>
              <a:spcAft>
                <a:spcPts val="0"/>
              </a:spcAft>
              <a:buClr>
                <a:srgbClr val="000000"/>
              </a:buClr>
              <a:buSzPts val="1600"/>
              <a:buFont typeface="Arial"/>
              <a:buChar char="-"/>
            </a:pPr>
            <a:r>
              <a:rPr b="1" lang="en-US">
                <a:solidFill>
                  <a:schemeClr val="dk1"/>
                </a:solidFill>
              </a:rPr>
              <a:t>Testing</a:t>
            </a:r>
            <a:r>
              <a:rPr lang="en-US">
                <a:solidFill>
                  <a:schemeClr val="dk1"/>
                </a:solidFill>
              </a:rPr>
              <a:t>: Rigorous testing was conducted to identify and rectify bugs, ensuring the reliability of the package. </a:t>
            </a:r>
            <a:endParaRPr>
              <a:solidFill>
                <a:schemeClr val="dk1"/>
              </a:solidFill>
            </a:endParaRPr>
          </a:p>
          <a:p>
            <a:pPr indent="0" lvl="0" marL="914400" rtl="0" algn="l">
              <a:spcBef>
                <a:spcPts val="700"/>
              </a:spcBef>
              <a:spcAft>
                <a:spcPts val="0"/>
              </a:spcAft>
              <a:buNone/>
            </a:pPr>
            <a:r>
              <a:t/>
            </a:r>
            <a:endParaRPr sz="1800">
              <a:solidFill>
                <a:schemeClr val="dk1"/>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400"/>
              <a:buFont typeface="Saira Condensed Light"/>
              <a:buNone/>
            </a:pPr>
            <a:r>
              <a:rPr lang="en-US"/>
              <a:t>THANK </a:t>
            </a:r>
            <a:r>
              <a:rPr b="1" lang="en-US"/>
              <a:t>YOU</a:t>
            </a:r>
            <a:endParaRPr/>
          </a:p>
        </p:txBody>
      </p:sp>
      <p:sp>
        <p:nvSpPr>
          <p:cNvPr id="305" name="Google Shape;305;p47"/>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p>
            <a:pPr indent="0" lvl="0" marL="0" rtl="0" algn="r">
              <a:lnSpc>
                <a:spcPct val="100000"/>
              </a:lnSpc>
              <a:spcBef>
                <a:spcPts val="0"/>
              </a:spcBef>
              <a:spcAft>
                <a:spcPts val="0"/>
              </a:spcAft>
              <a:buSzPts val="1400"/>
              <a:buNone/>
            </a:pPr>
            <a:r>
              <a:rPr lang="en-US"/>
              <a:t> 2023</a:t>
            </a:r>
            <a:endParaRPr/>
          </a:p>
        </p:txBody>
      </p:sp>
      <p:sp>
        <p:nvSpPr>
          <p:cNvPr id="306" name="Google Shape;306;p47"/>
          <p:cNvSpPr txBox="1"/>
          <p:nvPr/>
        </p:nvSpPr>
        <p:spPr>
          <a:xfrm>
            <a:off x="7072313" y="5543550"/>
            <a:ext cx="4814887"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IBM Plex Sans"/>
                <a:ea typeface="IBM Plex Sans"/>
                <a:cs typeface="IBM Plex Sans"/>
                <a:sym typeface="IBM Plex Sans"/>
              </a:rPr>
              <a:t>Stevens Institute of Technology</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BM Plex Sans"/>
                <a:ea typeface="IBM Plex Sans"/>
                <a:cs typeface="IBM Plex Sans"/>
                <a:sym typeface="IBM Plex Sans"/>
              </a:rPr>
              <a:t>1 Castle Point Terrace, Hoboken, NJ 07030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Overview of the Stock Analysis Package</a:t>
            </a:r>
            <a:endParaRPr/>
          </a:p>
        </p:txBody>
      </p:sp>
      <p:sp>
        <p:nvSpPr>
          <p:cNvPr id="167" name="Google Shape;167;p2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8" name="Google Shape;168;p28"/>
          <p:cNvSpPr txBox="1"/>
          <p:nvPr>
            <p:ph idx="2" type="body"/>
          </p:nvPr>
        </p:nvSpPr>
        <p:spPr>
          <a:xfrm>
            <a:off x="644775" y="1371601"/>
            <a:ext cx="10709100" cy="3364800"/>
          </a:xfrm>
          <a:prstGeom prst="rect">
            <a:avLst/>
          </a:prstGeom>
          <a:noFill/>
          <a:ln>
            <a:noFill/>
          </a:ln>
        </p:spPr>
        <p:txBody>
          <a:bodyPr anchorCtr="0" anchor="t" bIns="45700" lIns="91425" spcFirstLastPara="1" rIns="91425" wrap="square" tIns="45700">
            <a:normAutofit fontScale="85000" lnSpcReduction="20000"/>
          </a:bodyPr>
          <a:lstStyle/>
          <a:p>
            <a:pPr indent="-351137" lvl="0" marL="457200" rtl="0" algn="l">
              <a:lnSpc>
                <a:spcPct val="115000"/>
              </a:lnSpc>
              <a:spcBef>
                <a:spcPts val="1200"/>
              </a:spcBef>
              <a:spcAft>
                <a:spcPts val="0"/>
              </a:spcAft>
              <a:buClr>
                <a:srgbClr val="222222"/>
              </a:buClr>
              <a:buSzPct val="108108"/>
              <a:buFont typeface="IBM Plex Sans"/>
              <a:buChar char="●"/>
            </a:pPr>
            <a:r>
              <a:rPr lang="en-US" sz="2100">
                <a:solidFill>
                  <a:srgbClr val="000000"/>
                </a:solidFill>
              </a:rPr>
              <a:t>The package provides a suite of features to aid in financial analysis, including data fetching, candlestick visualization, moving averages, MACD analysis, Bollinger Bands, and RSI. </a:t>
            </a:r>
            <a:endParaRPr/>
          </a:p>
          <a:p>
            <a:pPr indent="-351137" lvl="0" marL="457200" rtl="0" algn="l">
              <a:lnSpc>
                <a:spcPct val="115000"/>
              </a:lnSpc>
              <a:spcBef>
                <a:spcPts val="1200"/>
              </a:spcBef>
              <a:spcAft>
                <a:spcPts val="0"/>
              </a:spcAft>
              <a:buClr>
                <a:srgbClr val="222222"/>
              </a:buClr>
              <a:buSzPct val="108108"/>
              <a:buFont typeface="IBM Plex Sans"/>
              <a:buChar char="●"/>
            </a:pPr>
            <a:r>
              <a:rPr lang="en-US" sz="2100">
                <a:solidFill>
                  <a:srgbClr val="000000"/>
                </a:solidFill>
              </a:rPr>
              <a:t>Key Features: </a:t>
            </a:r>
            <a:endParaRPr/>
          </a:p>
          <a:p>
            <a:pPr indent="-351137" lvl="1" marL="914400" rtl="0" algn="l">
              <a:lnSpc>
                <a:spcPct val="115000"/>
              </a:lnSpc>
              <a:spcBef>
                <a:spcPts val="1200"/>
              </a:spcBef>
              <a:spcAft>
                <a:spcPts val="0"/>
              </a:spcAft>
              <a:buClr>
                <a:srgbClr val="222222"/>
              </a:buClr>
              <a:buSzPct val="108108"/>
              <a:buFont typeface="IBM Plex Sans"/>
              <a:buChar char="●"/>
            </a:pPr>
            <a:r>
              <a:rPr lang="en-US" sz="2100">
                <a:solidFill>
                  <a:srgbClr val="000000"/>
                </a:solidFill>
              </a:rPr>
              <a:t>Data Fetching: </a:t>
            </a:r>
            <a:endParaRPr/>
          </a:p>
          <a:p>
            <a:pPr indent="-351137" lvl="2" marL="1371600" rtl="0" algn="l">
              <a:lnSpc>
                <a:spcPct val="115000"/>
              </a:lnSpc>
              <a:spcBef>
                <a:spcPts val="1200"/>
              </a:spcBef>
              <a:spcAft>
                <a:spcPts val="0"/>
              </a:spcAft>
              <a:buClr>
                <a:srgbClr val="222222"/>
              </a:buClr>
              <a:buSzPct val="119487"/>
              <a:buFont typeface="IBM Plex Sans"/>
              <a:buChar char="●"/>
            </a:pPr>
            <a:r>
              <a:rPr lang="en-US" sz="1900">
                <a:solidFill>
                  <a:srgbClr val="000000"/>
                </a:solidFill>
              </a:rPr>
              <a:t>fetch_stock_data method, which validates the stock symbol, date range, and ensures equity nature (Reference: quoteType). </a:t>
            </a:r>
            <a:endParaRPr/>
          </a:p>
          <a:p>
            <a:pPr indent="-351137" lvl="1" marL="914400" rtl="0" algn="l">
              <a:lnSpc>
                <a:spcPct val="115000"/>
              </a:lnSpc>
              <a:spcBef>
                <a:spcPts val="1200"/>
              </a:spcBef>
              <a:spcAft>
                <a:spcPts val="0"/>
              </a:spcAft>
              <a:buClr>
                <a:srgbClr val="222222"/>
              </a:buClr>
              <a:buSzPct val="98707"/>
              <a:buFont typeface="IBM Plex Sans"/>
              <a:buChar char="●"/>
            </a:pPr>
            <a:r>
              <a:rPr lang="en-US" sz="2300">
                <a:solidFill>
                  <a:srgbClr val="000000"/>
                </a:solidFill>
              </a:rPr>
              <a:t>Candlestick Visualization: </a:t>
            </a:r>
            <a:endParaRPr/>
          </a:p>
          <a:p>
            <a:pPr indent="-351137" lvl="2" marL="1371600" rtl="0" algn="l">
              <a:lnSpc>
                <a:spcPct val="115000"/>
              </a:lnSpc>
              <a:spcBef>
                <a:spcPts val="1200"/>
              </a:spcBef>
              <a:spcAft>
                <a:spcPts val="0"/>
              </a:spcAft>
              <a:buClr>
                <a:srgbClr val="222222"/>
              </a:buClr>
              <a:buSzPct val="108108"/>
              <a:buFont typeface="IBM Plex Sans"/>
              <a:buChar char="●"/>
            </a:pPr>
            <a:r>
              <a:rPr lang="en-US" sz="2100">
                <a:solidFill>
                  <a:srgbClr val="000000"/>
                </a:solidFill>
              </a:rPr>
              <a:t>visualize_candlestick method using Plotly for interactive candlestick charts.</a:t>
            </a:r>
            <a:endParaRPr sz="2100">
              <a:solidFill>
                <a:srgbClr val="000000"/>
              </a:solidFill>
            </a:endParaRPr>
          </a:p>
          <a:p>
            <a:pPr indent="0" lvl="0" marL="457200" rtl="0" algn="l">
              <a:lnSpc>
                <a:spcPct val="90000"/>
              </a:lnSpc>
              <a:spcBef>
                <a:spcPts val="0"/>
              </a:spcBef>
              <a:spcAft>
                <a:spcPts val="0"/>
              </a:spcAft>
              <a:buSzPct val="92664"/>
              <a:buNone/>
            </a:pPr>
            <a:r>
              <a:t/>
            </a:r>
            <a:endParaRPr b="1" sz="2100"/>
          </a:p>
        </p:txBody>
      </p:sp>
      <p:pic>
        <p:nvPicPr>
          <p:cNvPr id="169" name="Google Shape;169;p28"/>
          <p:cNvPicPr preferRelativeResize="0"/>
          <p:nvPr/>
        </p:nvPicPr>
        <p:blipFill>
          <a:blip r:embed="rId3">
            <a:alphaModFix/>
          </a:blip>
          <a:stretch>
            <a:fillRect/>
          </a:stretch>
        </p:blipFill>
        <p:spPr>
          <a:xfrm>
            <a:off x="4515500" y="4491051"/>
            <a:ext cx="5010150" cy="155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Data Fetching</a:t>
            </a:r>
            <a:endParaRPr>
              <a:solidFill>
                <a:schemeClr val="accent1"/>
              </a:solidFill>
            </a:endParaRPr>
          </a:p>
          <a:p>
            <a:pPr indent="0" lvl="0" marL="0" rtl="0" algn="l">
              <a:lnSpc>
                <a:spcPct val="90000"/>
              </a:lnSpc>
              <a:spcBef>
                <a:spcPts val="0"/>
              </a:spcBef>
              <a:spcAft>
                <a:spcPts val="0"/>
              </a:spcAft>
              <a:buClr>
                <a:schemeClr val="dk1"/>
              </a:buClr>
              <a:buSzPts val="4000"/>
              <a:buFont typeface="Saira Condensed SemiBold"/>
              <a:buNone/>
            </a:pPr>
            <a:r>
              <a:t/>
            </a:r>
            <a:endParaRPr/>
          </a:p>
        </p:txBody>
      </p:sp>
      <p:sp>
        <p:nvSpPr>
          <p:cNvPr id="175" name="Google Shape;175;p2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6" name="Google Shape;176;p29"/>
          <p:cNvSpPr txBox="1"/>
          <p:nvPr>
            <p:ph idx="2" type="body"/>
          </p:nvPr>
        </p:nvSpPr>
        <p:spPr>
          <a:xfrm>
            <a:off x="578870" y="1532238"/>
            <a:ext cx="4429735" cy="4517035"/>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222222"/>
              </a:buClr>
              <a:buSzPts val="2000"/>
              <a:buFont typeface="IBM Plex Sans"/>
              <a:buChar char="●"/>
            </a:pPr>
            <a:r>
              <a:rPr lang="en-US" sz="2000"/>
              <a:t>The fetch_stock_data method ensures reliable data retrieval: </a:t>
            </a:r>
            <a:endParaRPr/>
          </a:p>
          <a:p>
            <a:pPr indent="-241300" lvl="1" marL="685800" rtl="0" algn="l">
              <a:lnSpc>
                <a:spcPct val="115000"/>
              </a:lnSpc>
              <a:spcBef>
                <a:spcPts val="0"/>
              </a:spcBef>
              <a:spcAft>
                <a:spcPts val="0"/>
              </a:spcAft>
              <a:buClr>
                <a:srgbClr val="222222"/>
              </a:buClr>
              <a:buSzPts val="2000"/>
              <a:buFont typeface="IBM Plex Sans"/>
              <a:buChar char="●"/>
            </a:pPr>
            <a:r>
              <a:rPr lang="en-US" sz="2000"/>
              <a:t>Validates the stock symbol and date range. </a:t>
            </a:r>
            <a:endParaRPr/>
          </a:p>
          <a:p>
            <a:pPr indent="-241300" lvl="1" marL="685800" rtl="0" algn="l">
              <a:lnSpc>
                <a:spcPct val="115000"/>
              </a:lnSpc>
              <a:spcBef>
                <a:spcPts val="0"/>
              </a:spcBef>
              <a:spcAft>
                <a:spcPts val="0"/>
              </a:spcAft>
              <a:buClr>
                <a:srgbClr val="222222"/>
              </a:buClr>
              <a:buSzPts val="2000"/>
              <a:buFont typeface="IBM Plex Sans"/>
              <a:buChar char="●"/>
            </a:pPr>
            <a:r>
              <a:rPr lang="en-US" sz="2000"/>
              <a:t>Verifies that the provided stock symbol belongs to an equity (Reference: quoteType).</a:t>
            </a:r>
            <a:endParaRPr/>
          </a:p>
          <a:p>
            <a:pPr indent="-241300" lvl="1" marL="685800" rtl="0" algn="l">
              <a:lnSpc>
                <a:spcPct val="115000"/>
              </a:lnSpc>
              <a:spcBef>
                <a:spcPts val="0"/>
              </a:spcBef>
              <a:spcAft>
                <a:spcPts val="0"/>
              </a:spcAft>
              <a:buClr>
                <a:srgbClr val="222222"/>
              </a:buClr>
              <a:buSzPts val="2000"/>
              <a:buFont typeface="IBM Plex Sans"/>
              <a:buChar char="●"/>
            </a:pPr>
            <a:r>
              <a:rPr lang="en-US" sz="2000"/>
              <a:t>Checks if the date range is within the stock's listing date and before the current date.</a:t>
            </a:r>
            <a:endParaRPr/>
          </a:p>
        </p:txBody>
      </p:sp>
      <p:pic>
        <p:nvPicPr>
          <p:cNvPr id="177" name="Google Shape;177;p29"/>
          <p:cNvPicPr preferRelativeResize="0"/>
          <p:nvPr/>
        </p:nvPicPr>
        <p:blipFill rotWithShape="1">
          <a:blip r:embed="rId3">
            <a:alphaModFix/>
          </a:blip>
          <a:srcRect b="0" l="0" r="0" t="0"/>
          <a:stretch/>
        </p:blipFill>
        <p:spPr>
          <a:xfrm>
            <a:off x="5112670" y="1088708"/>
            <a:ext cx="6242789" cy="4680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Candlestick Visualization</a:t>
            </a:r>
            <a:endParaRPr>
              <a:solidFill>
                <a:schemeClr val="accent1"/>
              </a:solidFill>
            </a:endParaRPr>
          </a:p>
          <a:p>
            <a:pPr indent="0" lvl="0" marL="0" rtl="0" algn="l">
              <a:lnSpc>
                <a:spcPct val="90000"/>
              </a:lnSpc>
              <a:spcBef>
                <a:spcPts val="0"/>
              </a:spcBef>
              <a:spcAft>
                <a:spcPts val="0"/>
              </a:spcAft>
              <a:buClr>
                <a:schemeClr val="dk1"/>
              </a:buClr>
              <a:buSzPts val="4000"/>
              <a:buFont typeface="Saira Condensed SemiBold"/>
              <a:buNone/>
            </a:pPr>
            <a:r>
              <a:t/>
            </a:r>
            <a:endParaRPr/>
          </a:p>
        </p:txBody>
      </p:sp>
      <p:sp>
        <p:nvSpPr>
          <p:cNvPr id="183" name="Google Shape;183;p30"/>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t/>
            </a:r>
            <a:endParaRPr sz="3333"/>
          </a:p>
          <a:p>
            <a:pPr indent="0" lvl="0" marL="0" rtl="0" algn="l">
              <a:lnSpc>
                <a:spcPct val="90000"/>
              </a:lnSpc>
              <a:spcBef>
                <a:spcPts val="0"/>
              </a:spcBef>
              <a:spcAft>
                <a:spcPts val="0"/>
              </a:spcAft>
              <a:buClr>
                <a:schemeClr val="dk1"/>
              </a:buClr>
              <a:buSzPts val="4000"/>
              <a:buFont typeface="Saira Condensed SemiBold"/>
              <a:buNone/>
            </a:pPr>
            <a:r>
              <a:t/>
            </a:r>
            <a:endParaRPr/>
          </a:p>
        </p:txBody>
      </p:sp>
      <p:sp>
        <p:nvSpPr>
          <p:cNvPr id="184" name="Google Shape;184;p30"/>
          <p:cNvSpPr txBox="1"/>
          <p:nvPr>
            <p:ph idx="2" type="body"/>
          </p:nvPr>
        </p:nvSpPr>
        <p:spPr>
          <a:xfrm>
            <a:off x="560174" y="1632024"/>
            <a:ext cx="3064475" cy="3170635"/>
          </a:xfrm>
          <a:prstGeom prst="rect">
            <a:avLst/>
          </a:prstGeom>
          <a:noFill/>
          <a:ln>
            <a:noFill/>
          </a:ln>
        </p:spPr>
        <p:txBody>
          <a:bodyPr anchorCtr="0" anchor="t" bIns="45700" lIns="91425" spcFirstLastPara="1" rIns="91425" wrap="square" tIns="45700">
            <a:noAutofit/>
          </a:bodyPr>
          <a:lstStyle/>
          <a:p>
            <a:pPr indent="-285750" lvl="0" marL="514350" rtl="0" algn="l">
              <a:lnSpc>
                <a:spcPct val="115000"/>
              </a:lnSpc>
              <a:spcBef>
                <a:spcPts val="700"/>
              </a:spcBef>
              <a:spcAft>
                <a:spcPts val="0"/>
              </a:spcAft>
              <a:buClr>
                <a:schemeClr val="dk1"/>
              </a:buClr>
              <a:buSzPts val="1854"/>
              <a:buFont typeface="Arial"/>
              <a:buChar char="•"/>
            </a:pPr>
            <a:r>
              <a:rPr lang="en-US">
                <a:latin typeface="Calibri"/>
                <a:ea typeface="Calibri"/>
                <a:cs typeface="Calibri"/>
                <a:sym typeface="Calibri"/>
              </a:rPr>
              <a:t>The visualize_candlestick method utilizes Plotly to create interactive candlestick charts. </a:t>
            </a:r>
            <a:endParaRPr/>
          </a:p>
          <a:p>
            <a:pPr indent="-285750" lvl="0" marL="514350" rtl="0" algn="l">
              <a:lnSpc>
                <a:spcPct val="115000"/>
              </a:lnSpc>
              <a:spcBef>
                <a:spcPts val="4100"/>
              </a:spcBef>
              <a:spcAft>
                <a:spcPts val="0"/>
              </a:spcAft>
              <a:buClr>
                <a:schemeClr val="dk1"/>
              </a:buClr>
              <a:buSzPts val="1854"/>
              <a:buFont typeface="Arial"/>
              <a:buChar char="•"/>
            </a:pPr>
            <a:r>
              <a:rPr lang="en-US">
                <a:latin typeface="Calibri"/>
                <a:ea typeface="Calibri"/>
                <a:cs typeface="Calibri"/>
                <a:sym typeface="Calibri"/>
              </a:rPr>
              <a:t>Ensures focused analysis within a specified date range.</a:t>
            </a:r>
            <a:endParaRPr/>
          </a:p>
          <a:p>
            <a:pPr indent="-212090" lvl="0" marL="571500" rtl="0" algn="l">
              <a:lnSpc>
                <a:spcPct val="115000"/>
              </a:lnSpc>
              <a:spcBef>
                <a:spcPts val="4100"/>
              </a:spcBef>
              <a:spcAft>
                <a:spcPts val="3400"/>
              </a:spcAft>
              <a:buClr>
                <a:schemeClr val="dk1"/>
              </a:buClr>
              <a:buSzPts val="2060"/>
              <a:buFont typeface="Arial"/>
              <a:buNone/>
            </a:pPr>
            <a:r>
              <a:t/>
            </a:r>
            <a:endParaRPr sz="2000">
              <a:solidFill>
                <a:srgbClr val="000000"/>
              </a:solidFill>
            </a:endParaRPr>
          </a:p>
        </p:txBody>
      </p:sp>
      <p:pic>
        <p:nvPicPr>
          <p:cNvPr id="185" name="Google Shape;185;p30"/>
          <p:cNvPicPr preferRelativeResize="0"/>
          <p:nvPr/>
        </p:nvPicPr>
        <p:blipFill rotWithShape="1">
          <a:blip r:embed="rId3">
            <a:alphaModFix/>
          </a:blip>
          <a:srcRect b="0" l="0" r="0" t="0"/>
          <a:stretch/>
        </p:blipFill>
        <p:spPr>
          <a:xfrm>
            <a:off x="3624648" y="1383957"/>
            <a:ext cx="7825901" cy="4600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456889" y="205529"/>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Candlestick Visualization</a:t>
            </a:r>
            <a:endParaRPr>
              <a:solidFill>
                <a:schemeClr val="accent1"/>
              </a:solidFill>
            </a:endParaRPr>
          </a:p>
          <a:p>
            <a:pPr indent="0" lvl="0" marL="0" rtl="0" algn="l">
              <a:lnSpc>
                <a:spcPct val="90000"/>
              </a:lnSpc>
              <a:spcBef>
                <a:spcPts val="0"/>
              </a:spcBef>
              <a:spcAft>
                <a:spcPts val="0"/>
              </a:spcAft>
              <a:buClr>
                <a:schemeClr val="dk1"/>
              </a:buClr>
              <a:buSzPts val="4000"/>
              <a:buFont typeface="Saira Condensed SemiBold"/>
              <a:buNone/>
            </a:pPr>
            <a:r>
              <a:t/>
            </a:r>
            <a:endParaRPr/>
          </a:p>
        </p:txBody>
      </p:sp>
      <p:sp>
        <p:nvSpPr>
          <p:cNvPr id="191" name="Google Shape;191;p31"/>
          <p:cNvSpPr txBox="1"/>
          <p:nvPr>
            <p:ph type="title"/>
          </p:nvPr>
        </p:nvSpPr>
        <p:spPr>
          <a:xfrm>
            <a:off x="646350" y="1022050"/>
            <a:ext cx="108042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t/>
            </a:r>
            <a:endParaRPr sz="3333"/>
          </a:p>
          <a:p>
            <a:pPr indent="0" lvl="0" marL="0" rtl="0" algn="l">
              <a:lnSpc>
                <a:spcPct val="90000"/>
              </a:lnSpc>
              <a:spcBef>
                <a:spcPts val="0"/>
              </a:spcBef>
              <a:spcAft>
                <a:spcPts val="0"/>
              </a:spcAft>
              <a:buClr>
                <a:schemeClr val="dk1"/>
              </a:buClr>
              <a:buSzPts val="4000"/>
              <a:buFont typeface="Saira Condensed SemiBold"/>
              <a:buNone/>
            </a:pPr>
            <a:r>
              <a:t/>
            </a:r>
            <a:endParaRPr/>
          </a:p>
        </p:txBody>
      </p:sp>
      <p:pic>
        <p:nvPicPr>
          <p:cNvPr id="192" name="Google Shape;192;p31"/>
          <p:cNvPicPr preferRelativeResize="0"/>
          <p:nvPr/>
        </p:nvPicPr>
        <p:blipFill rotWithShape="1">
          <a:blip r:embed="rId3">
            <a:alphaModFix/>
          </a:blip>
          <a:srcRect b="0" l="0" r="0" t="0"/>
          <a:stretch/>
        </p:blipFill>
        <p:spPr>
          <a:xfrm>
            <a:off x="1606378" y="858407"/>
            <a:ext cx="9644267" cy="2743257"/>
          </a:xfrm>
          <a:prstGeom prst="rect">
            <a:avLst/>
          </a:prstGeom>
          <a:noFill/>
          <a:ln>
            <a:noFill/>
          </a:ln>
        </p:spPr>
      </p:pic>
      <p:pic>
        <p:nvPicPr>
          <p:cNvPr id="193" name="Google Shape;193;p31"/>
          <p:cNvPicPr preferRelativeResize="0"/>
          <p:nvPr/>
        </p:nvPicPr>
        <p:blipFill rotWithShape="1">
          <a:blip r:embed="rId4">
            <a:alphaModFix/>
          </a:blip>
          <a:srcRect b="0" l="0" r="0" t="0"/>
          <a:stretch/>
        </p:blipFill>
        <p:spPr>
          <a:xfrm>
            <a:off x="535458" y="3601664"/>
            <a:ext cx="6660859" cy="25737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Moving Averages</a:t>
            </a:r>
            <a:endParaRPr>
              <a:solidFill>
                <a:schemeClr val="accent1"/>
              </a:solidFill>
            </a:endParaRPr>
          </a:p>
          <a:p>
            <a:pPr indent="0" lvl="0" marL="0" rtl="0" algn="l">
              <a:lnSpc>
                <a:spcPct val="90000"/>
              </a:lnSpc>
              <a:spcBef>
                <a:spcPts val="0"/>
              </a:spcBef>
              <a:spcAft>
                <a:spcPts val="0"/>
              </a:spcAft>
              <a:buClr>
                <a:schemeClr val="dk1"/>
              </a:buClr>
              <a:buSzPts val="4000"/>
              <a:buFont typeface="Saira Condensed SemiBold"/>
              <a:buNone/>
            </a:pPr>
            <a:r>
              <a:t/>
            </a:r>
            <a:endParaRPr/>
          </a:p>
        </p:txBody>
      </p:sp>
      <p:sp>
        <p:nvSpPr>
          <p:cNvPr id="199" name="Google Shape;199;p32"/>
          <p:cNvSpPr txBox="1"/>
          <p:nvPr>
            <p:ph idx="2" type="body"/>
          </p:nvPr>
        </p:nvSpPr>
        <p:spPr>
          <a:xfrm>
            <a:off x="646359" y="1266859"/>
            <a:ext cx="3630663" cy="4450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calculate_moving_average method computes a smoothed representation of price trends using a specified window. </a:t>
            </a:r>
            <a:endParaRPr/>
          </a:p>
          <a:p>
            <a:pPr indent="-228600" lvl="0" marL="228600" rtl="0" algn="l">
              <a:lnSpc>
                <a:spcPct val="115000"/>
              </a:lnSpc>
              <a:spcBef>
                <a:spcPts val="700"/>
              </a:spcBef>
              <a:spcAft>
                <a:spcPts val="0"/>
              </a:spcAft>
              <a:buClr>
                <a:srgbClr val="000000"/>
              </a:buClr>
              <a:buSzPts val="2000"/>
              <a:buChar char="▪"/>
            </a:pPr>
            <a:r>
              <a:rPr lang="en-US" sz="1600">
                <a:solidFill>
                  <a:srgbClr val="000000"/>
                </a:solidFill>
              </a:rPr>
              <a:t>The visualize_moving_average method combines candlestick charts with moving averages for comprehensive analysis.</a:t>
            </a:r>
            <a:endParaRPr sz="1600">
              <a:solidFill>
                <a:srgbClr val="000000"/>
              </a:solidFill>
            </a:endParaRPr>
          </a:p>
        </p:txBody>
      </p:sp>
      <p:pic>
        <p:nvPicPr>
          <p:cNvPr id="200" name="Google Shape;200;p32"/>
          <p:cNvPicPr preferRelativeResize="0"/>
          <p:nvPr/>
        </p:nvPicPr>
        <p:blipFill rotWithShape="1">
          <a:blip r:embed="rId3">
            <a:alphaModFix/>
          </a:blip>
          <a:srcRect b="0" l="0" r="0" t="0"/>
          <a:stretch/>
        </p:blipFill>
        <p:spPr>
          <a:xfrm>
            <a:off x="528240" y="3987115"/>
            <a:ext cx="4346746" cy="2051220"/>
          </a:xfrm>
          <a:prstGeom prst="rect">
            <a:avLst/>
          </a:prstGeom>
          <a:noFill/>
          <a:ln>
            <a:noFill/>
          </a:ln>
        </p:spPr>
      </p:pic>
      <p:pic>
        <p:nvPicPr>
          <p:cNvPr id="201" name="Google Shape;201;p32"/>
          <p:cNvPicPr preferRelativeResize="0"/>
          <p:nvPr/>
        </p:nvPicPr>
        <p:blipFill rotWithShape="1">
          <a:blip r:embed="rId4">
            <a:alphaModFix/>
          </a:blip>
          <a:srcRect b="0" l="0" r="0" t="0"/>
          <a:stretch/>
        </p:blipFill>
        <p:spPr>
          <a:xfrm>
            <a:off x="5056219" y="444843"/>
            <a:ext cx="6415101" cy="57913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Moving Averages</a:t>
            </a:r>
            <a:endParaRPr>
              <a:solidFill>
                <a:schemeClr val="accent1"/>
              </a:solidFill>
            </a:endParaRPr>
          </a:p>
          <a:p>
            <a:pPr indent="0" lvl="0" marL="0" rtl="0" algn="l">
              <a:lnSpc>
                <a:spcPct val="90000"/>
              </a:lnSpc>
              <a:spcBef>
                <a:spcPts val="0"/>
              </a:spcBef>
              <a:spcAft>
                <a:spcPts val="0"/>
              </a:spcAft>
              <a:buClr>
                <a:schemeClr val="dk1"/>
              </a:buClr>
              <a:buSzPts val="4000"/>
              <a:buFont typeface="Saira Condensed SemiBold"/>
              <a:buNone/>
            </a:pPr>
            <a:r>
              <a:t/>
            </a:r>
            <a:endParaRPr/>
          </a:p>
        </p:txBody>
      </p:sp>
      <p:pic>
        <p:nvPicPr>
          <p:cNvPr id="207" name="Google Shape;207;p33"/>
          <p:cNvPicPr preferRelativeResize="0"/>
          <p:nvPr/>
        </p:nvPicPr>
        <p:blipFill rotWithShape="1">
          <a:blip r:embed="rId3">
            <a:alphaModFix/>
          </a:blip>
          <a:srcRect b="0" l="0" r="0" t="0"/>
          <a:stretch/>
        </p:blipFill>
        <p:spPr>
          <a:xfrm>
            <a:off x="932937" y="1467050"/>
            <a:ext cx="10420865" cy="41706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646359" y="365127"/>
            <a:ext cx="10709100" cy="73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aira Condensed SemiBold"/>
              <a:buNone/>
            </a:pPr>
            <a:r>
              <a:rPr lang="en-US">
                <a:solidFill>
                  <a:schemeClr val="accent1"/>
                </a:solidFill>
              </a:rPr>
              <a:t>MACD Analysis</a:t>
            </a:r>
            <a:endParaRPr/>
          </a:p>
        </p:txBody>
      </p:sp>
      <p:sp>
        <p:nvSpPr>
          <p:cNvPr id="213" name="Google Shape;213;p34"/>
          <p:cNvSpPr txBox="1"/>
          <p:nvPr>
            <p:ph idx="2" type="body"/>
          </p:nvPr>
        </p:nvSpPr>
        <p:spPr>
          <a:xfrm>
            <a:off x="7533706" y="3230166"/>
            <a:ext cx="4300012" cy="4496926"/>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00"/>
              </a:spcBef>
              <a:spcAft>
                <a:spcPts val="0"/>
              </a:spcAft>
              <a:buClr>
                <a:srgbClr val="000000"/>
              </a:buClr>
              <a:buSzPts val="2000"/>
              <a:buChar char="▪"/>
            </a:pPr>
            <a:r>
              <a:rPr lang="en-US" sz="2000">
                <a:solidFill>
                  <a:srgbClr val="000000"/>
                </a:solidFill>
              </a:rPr>
              <a:t>The visualize_macd and visualize_macd_histogram methods provide visual representations of MACD and its histogram.</a:t>
            </a:r>
            <a:endParaRPr/>
          </a:p>
        </p:txBody>
      </p:sp>
      <p:pic>
        <p:nvPicPr>
          <p:cNvPr id="214" name="Google Shape;214;p34"/>
          <p:cNvPicPr preferRelativeResize="0"/>
          <p:nvPr/>
        </p:nvPicPr>
        <p:blipFill rotWithShape="1">
          <a:blip r:embed="rId3">
            <a:alphaModFix/>
          </a:blip>
          <a:srcRect b="0" l="0" r="0" t="0"/>
          <a:stretch/>
        </p:blipFill>
        <p:spPr>
          <a:xfrm>
            <a:off x="434789" y="2969753"/>
            <a:ext cx="6908723" cy="3191496"/>
          </a:xfrm>
          <a:prstGeom prst="rect">
            <a:avLst/>
          </a:prstGeom>
          <a:noFill/>
          <a:ln>
            <a:noFill/>
          </a:ln>
        </p:spPr>
      </p:pic>
      <p:pic>
        <p:nvPicPr>
          <p:cNvPr id="215" name="Google Shape;215;p34"/>
          <p:cNvPicPr preferRelativeResize="0"/>
          <p:nvPr/>
        </p:nvPicPr>
        <p:blipFill rotWithShape="1">
          <a:blip r:embed="rId4">
            <a:alphaModFix/>
          </a:blip>
          <a:srcRect b="0" l="0" r="0" t="0"/>
          <a:stretch/>
        </p:blipFill>
        <p:spPr>
          <a:xfrm>
            <a:off x="4839794" y="428873"/>
            <a:ext cx="6515665" cy="2606266"/>
          </a:xfrm>
          <a:prstGeom prst="rect">
            <a:avLst/>
          </a:prstGeom>
          <a:noFill/>
          <a:ln>
            <a:noFill/>
          </a:ln>
        </p:spPr>
      </p:pic>
      <p:sp>
        <p:nvSpPr>
          <p:cNvPr id="216" name="Google Shape;216;p34"/>
          <p:cNvSpPr txBox="1"/>
          <p:nvPr/>
        </p:nvSpPr>
        <p:spPr>
          <a:xfrm>
            <a:off x="593071" y="1180537"/>
            <a:ext cx="4300012" cy="4496926"/>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700"/>
              </a:spcBef>
              <a:spcAft>
                <a:spcPts val="0"/>
              </a:spcAft>
              <a:buClr>
                <a:srgbClr val="000000"/>
              </a:buClr>
              <a:buSzPts val="2000"/>
              <a:buFont typeface="Noto Sans Symbols"/>
              <a:buChar char="▪"/>
            </a:pPr>
            <a:r>
              <a:rPr b="0" i="0" lang="en-US" sz="2000" u="none" cap="none" strike="noStrike">
                <a:solidFill>
                  <a:srgbClr val="000000"/>
                </a:solidFill>
                <a:latin typeface="IBM Plex Sans"/>
                <a:ea typeface="IBM Plex Sans"/>
                <a:cs typeface="IBM Plex Sans"/>
                <a:sym typeface="IBM Plex Sans"/>
              </a:rPr>
              <a:t>The perform_macd method calculates short-term and long-term exponential moving averages (EMAs).</a:t>
            </a:r>
            <a:endParaRPr/>
          </a:p>
          <a:p>
            <a:pPr indent="-101600" lvl="0" marL="228600" marR="0" rtl="0" algn="l">
              <a:lnSpc>
                <a:spcPct val="115000"/>
              </a:lnSpc>
              <a:spcBef>
                <a:spcPts val="700"/>
              </a:spcBef>
              <a:spcAft>
                <a:spcPts val="0"/>
              </a:spcAft>
              <a:buClr>
                <a:srgbClr val="000000"/>
              </a:buClr>
              <a:buSzPts val="2000"/>
              <a:buFont typeface="Noto Sans Symbols"/>
              <a:buNone/>
            </a:pPr>
            <a:r>
              <a:t/>
            </a:r>
            <a:endParaRPr b="0" i="0" sz="2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